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4"/>
  </p:notesMasterIdLst>
  <p:sldIdLst>
    <p:sldId id="256" r:id="rId2"/>
    <p:sldId id="257" r:id="rId3"/>
    <p:sldId id="259" r:id="rId4"/>
    <p:sldId id="260" r:id="rId5"/>
    <p:sldId id="262" r:id="rId6"/>
    <p:sldId id="265" r:id="rId7"/>
    <p:sldId id="263" r:id="rId8"/>
    <p:sldId id="285" r:id="rId9"/>
    <p:sldId id="306" r:id="rId10"/>
    <p:sldId id="266" r:id="rId11"/>
    <p:sldId id="275" r:id="rId12"/>
    <p:sldId id="269" r:id="rId13"/>
  </p:sldIdLst>
  <p:sldSz cx="9144000" cy="5143500" type="screen16x9"/>
  <p:notesSz cx="6858000" cy="9144000"/>
  <p:embeddedFontLst>
    <p:embeddedFont>
      <p:font typeface="Bebas Neue" panose="020B0606020202050201" pitchFamily="34" charset="0"/>
      <p:regular r:id="rId15"/>
    </p:embeddedFont>
    <p:embeddedFont>
      <p:font typeface="Gill Sans" panose="020B0604020202020204" charset="0"/>
      <p:regular r:id="rId16"/>
      <p:bold r:id="rId17"/>
    </p:embeddedFont>
    <p:embeddedFont>
      <p:font typeface="Play" panose="020B0604020202020204" charset="0"/>
      <p:regular r:id="rId18"/>
      <p:bold r:id="rId19"/>
    </p:embeddedFont>
    <p:embeddedFont>
      <p:font typeface="Righteous" panose="020B0604020202020204" charset="0"/>
      <p:regular r:id="rId20"/>
    </p:embeddedFont>
    <p:embeddedFont>
      <p:font typeface="Sitka Small Semibold" pitchFamily="2" charset="0"/>
      <p:bold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001234"/>
    <a:srgbClr val="0792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453894-3653-4DCE-A6CC-319FA5E3F2E1}">
  <a:tblStyle styleId="{61453894-3653-4DCE-A6CC-319FA5E3F2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95033" autoAdjust="0"/>
  </p:normalViewPr>
  <p:slideViewPr>
    <p:cSldViewPr snapToGrid="0">
      <p:cViewPr varScale="1">
        <p:scale>
          <a:sx n="104" d="100"/>
          <a:sy n="104"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2779dbbd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2779dbb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0370779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0370779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26c6b1b8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26c6b1b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f58d6fef3e_2_25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f58d6fef3e_2_25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6"/>
          <p:cNvGrpSpPr/>
          <p:nvPr/>
        </p:nvGrpSpPr>
        <p:grpSpPr>
          <a:xfrm>
            <a:off x="8424000" y="541161"/>
            <a:ext cx="2337900" cy="560387"/>
            <a:chOff x="6135125" y="2934550"/>
            <a:chExt cx="2337900" cy="701975"/>
          </a:xfrm>
        </p:grpSpPr>
        <p:sp>
          <p:nvSpPr>
            <p:cNvPr id="208" name="Google Shape;208;p1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3">
    <p:bg>
      <p:bgPr>
        <a:gradFill>
          <a:gsLst>
            <a:gs pos="0">
              <a:schemeClr val="dk1"/>
            </a:gs>
            <a:gs pos="36000">
              <a:schemeClr val="dk1"/>
            </a:gs>
            <a:gs pos="100000">
              <a:schemeClr val="dk2"/>
            </a:gs>
          </a:gsLst>
          <a:lin ang="8099331" scaled="0"/>
        </a:gradFill>
        <a:effectLst/>
      </p:bgPr>
    </p:bg>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16"/>
        <p:cNvGrpSpPr/>
        <p:nvPr/>
      </p:nvGrpSpPr>
      <p:grpSpPr>
        <a:xfrm>
          <a:off x="0" y="0"/>
          <a:ext cx="0" cy="0"/>
          <a:chOff x="0" y="0"/>
          <a:chExt cx="0" cy="0"/>
        </a:xfrm>
      </p:grpSpPr>
      <p:sp>
        <p:nvSpPr>
          <p:cNvPr id="217" name="Google Shape;217;p18"/>
          <p:cNvSpPr/>
          <p:nvPr/>
        </p:nvSpPr>
        <p:spPr>
          <a:xfrm flipH="1">
            <a:off x="8008900" y="446406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595600" y="4727631"/>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176525" y="3876581"/>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8"/>
          <p:cNvGrpSpPr/>
          <p:nvPr/>
        </p:nvGrpSpPr>
        <p:grpSpPr>
          <a:xfrm flipH="1">
            <a:off x="8180850" y="534999"/>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8"/>
          <p:cNvGrpSpPr/>
          <p:nvPr/>
        </p:nvGrpSpPr>
        <p:grpSpPr>
          <a:xfrm rot="10800000">
            <a:off x="936073" y="0"/>
            <a:ext cx="844650" cy="838175"/>
            <a:chOff x="513200" y="2286375"/>
            <a:chExt cx="844650" cy="838175"/>
          </a:xfrm>
        </p:grpSpPr>
        <p:sp>
          <p:nvSpPr>
            <p:cNvPr id="228" name="Google Shape;228;p1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rot="10800000">
            <a:off x="98738" y="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rot="10800000">
            <a:off x="176523" y="432838"/>
            <a:ext cx="201100" cy="204325"/>
            <a:chOff x="3375338" y="419625"/>
            <a:chExt cx="201100" cy="204325"/>
          </a:xfrm>
        </p:grpSpPr>
        <p:sp>
          <p:nvSpPr>
            <p:cNvPr id="238" name="Google Shape;238;p1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8"/>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chemeClr val="dk1"/>
            </a:gs>
            <a:gs pos="36000">
              <a:schemeClr val="dk1"/>
            </a:gs>
            <a:gs pos="100000">
              <a:schemeClr val="dk2"/>
            </a:gs>
          </a:gsLst>
          <a:lin ang="13500032" scaled="0"/>
        </a:gradFill>
        <a:effectLst/>
      </p:bgPr>
    </p:bg>
    <p:spTree>
      <p:nvGrpSpPr>
        <p:cNvPr id="1" name="Shape 427"/>
        <p:cNvGrpSpPr/>
        <p:nvPr/>
      </p:nvGrpSpPr>
      <p:grpSpPr>
        <a:xfrm>
          <a:off x="0" y="0"/>
          <a:ext cx="0" cy="0"/>
          <a:chOff x="0" y="0"/>
          <a:chExt cx="0" cy="0"/>
        </a:xfrm>
      </p:grpSpPr>
      <p:sp>
        <p:nvSpPr>
          <p:cNvPr id="428" name="Google Shape;428;p29"/>
          <p:cNvSpPr txBox="1">
            <a:spLocks noGrp="1"/>
          </p:cNvSpPr>
          <p:nvPr>
            <p:ph type="title"/>
          </p:nvPr>
        </p:nvSpPr>
        <p:spPr>
          <a:xfrm>
            <a:off x="720000" y="1996625"/>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29"/>
          <p:cNvSpPr txBox="1">
            <a:spLocks noGrp="1"/>
          </p:cNvSpPr>
          <p:nvPr>
            <p:ph type="subTitle" idx="1"/>
          </p:nvPr>
        </p:nvSpPr>
        <p:spPr>
          <a:xfrm>
            <a:off x="7198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29"/>
          <p:cNvSpPr txBox="1">
            <a:spLocks noGrp="1"/>
          </p:cNvSpPr>
          <p:nvPr>
            <p:ph type="title" idx="2"/>
          </p:nvPr>
        </p:nvSpPr>
        <p:spPr>
          <a:xfrm>
            <a:off x="3281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29"/>
          <p:cNvSpPr txBox="1">
            <a:spLocks noGrp="1"/>
          </p:cNvSpPr>
          <p:nvPr>
            <p:ph type="subTitle" idx="3"/>
          </p:nvPr>
        </p:nvSpPr>
        <p:spPr>
          <a:xfrm>
            <a:off x="58425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29"/>
          <p:cNvSpPr txBox="1">
            <a:spLocks noGrp="1"/>
          </p:cNvSpPr>
          <p:nvPr>
            <p:ph type="title" idx="4"/>
          </p:nvPr>
        </p:nvSpPr>
        <p:spPr>
          <a:xfrm>
            <a:off x="720000" y="3826750"/>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3" name="Google Shape;433;p29"/>
          <p:cNvSpPr txBox="1">
            <a:spLocks noGrp="1"/>
          </p:cNvSpPr>
          <p:nvPr>
            <p:ph type="subTitle" idx="5"/>
          </p:nvPr>
        </p:nvSpPr>
        <p:spPr>
          <a:xfrm>
            <a:off x="720000" y="4123775"/>
            <a:ext cx="2561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29"/>
          <p:cNvSpPr txBox="1">
            <a:spLocks noGrp="1"/>
          </p:cNvSpPr>
          <p:nvPr>
            <p:ph type="title" idx="6"/>
          </p:nvPr>
        </p:nvSpPr>
        <p:spPr>
          <a:xfrm>
            <a:off x="3281621" y="3826750"/>
            <a:ext cx="25812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29"/>
          <p:cNvSpPr txBox="1">
            <a:spLocks noGrp="1"/>
          </p:cNvSpPr>
          <p:nvPr>
            <p:ph type="subTitle" idx="7"/>
          </p:nvPr>
        </p:nvSpPr>
        <p:spPr>
          <a:xfrm>
            <a:off x="3281450" y="4123775"/>
            <a:ext cx="258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6" name="Google Shape;436;p29"/>
          <p:cNvSpPr txBox="1">
            <a:spLocks noGrp="1"/>
          </p:cNvSpPr>
          <p:nvPr>
            <p:ph type="title" idx="8"/>
          </p:nvPr>
        </p:nvSpPr>
        <p:spPr>
          <a:xfrm>
            <a:off x="5847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29"/>
          <p:cNvSpPr txBox="1">
            <a:spLocks noGrp="1"/>
          </p:cNvSpPr>
          <p:nvPr>
            <p:ph type="subTitle" idx="9"/>
          </p:nvPr>
        </p:nvSpPr>
        <p:spPr>
          <a:xfrm>
            <a:off x="3281438"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29"/>
          <p:cNvSpPr txBox="1">
            <a:spLocks noGrp="1"/>
          </p:cNvSpPr>
          <p:nvPr>
            <p:ph type="title" idx="13"/>
          </p:nvPr>
        </p:nvSpPr>
        <p:spPr>
          <a:xfrm>
            <a:off x="5867670" y="3826750"/>
            <a:ext cx="25611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 name="Google Shape;439;p29"/>
          <p:cNvSpPr txBox="1">
            <a:spLocks noGrp="1"/>
          </p:cNvSpPr>
          <p:nvPr>
            <p:ph type="subTitle" idx="14"/>
          </p:nvPr>
        </p:nvSpPr>
        <p:spPr>
          <a:xfrm>
            <a:off x="5867500" y="4123775"/>
            <a:ext cx="256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9"/>
          <p:cNvSpPr txBox="1">
            <a:spLocks noGrp="1"/>
          </p:cNvSpPr>
          <p:nvPr>
            <p:ph type="title" idx="15"/>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1" name="Google Shape;441;p29"/>
          <p:cNvSpPr/>
          <p:nvPr/>
        </p:nvSpPr>
        <p:spPr>
          <a:xfrm rot="10800000" flipH="1">
            <a:off x="8299344" y="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9"/>
          <p:cNvGrpSpPr/>
          <p:nvPr/>
        </p:nvGrpSpPr>
        <p:grpSpPr>
          <a:xfrm rot="10800000" flipH="1">
            <a:off x="8299344" y="837375"/>
            <a:ext cx="844650" cy="838175"/>
            <a:chOff x="513200" y="2286375"/>
            <a:chExt cx="844650" cy="838175"/>
          </a:xfrm>
        </p:grpSpPr>
        <p:sp>
          <p:nvSpPr>
            <p:cNvPr id="443" name="Google Shape;443;p29"/>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9"/>
          <p:cNvGrpSpPr/>
          <p:nvPr/>
        </p:nvGrpSpPr>
        <p:grpSpPr>
          <a:xfrm>
            <a:off x="-1617900" y="541161"/>
            <a:ext cx="2337900" cy="560387"/>
            <a:chOff x="6135125" y="2934550"/>
            <a:chExt cx="2337900" cy="701975"/>
          </a:xfrm>
        </p:grpSpPr>
        <p:sp>
          <p:nvSpPr>
            <p:cNvPr id="452" name="Google Shape;452;p29"/>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Chart Table Timeline" type="obj">
  <p:cSld name="5_Chart Table Timeline">
    <p:spTree>
      <p:nvGrpSpPr>
        <p:cNvPr id="1" name="Shape 55"/>
        <p:cNvGrpSpPr/>
        <p:nvPr/>
      </p:nvGrpSpPr>
      <p:grpSpPr>
        <a:xfrm>
          <a:off x="0" y="0"/>
          <a:ext cx="0" cy="0"/>
          <a:chOff x="0" y="0"/>
          <a:chExt cx="0" cy="0"/>
        </a:xfrm>
      </p:grpSpPr>
      <p:grpSp>
        <p:nvGrpSpPr>
          <p:cNvPr id="56" name="Google Shape;56;p6"/>
          <p:cNvGrpSpPr/>
          <p:nvPr/>
        </p:nvGrpSpPr>
        <p:grpSpPr>
          <a:xfrm>
            <a:off x="272916" y="3991920"/>
            <a:ext cx="772729" cy="772729"/>
            <a:chOff x="10240859" y="1436639"/>
            <a:chExt cx="1030305" cy="1030305"/>
          </a:xfrm>
        </p:grpSpPr>
        <p:sp>
          <p:nvSpPr>
            <p:cNvPr id="57" name="Google Shape;57;p6"/>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Gill Sans"/>
                <a:ea typeface="Gill Sans"/>
                <a:cs typeface="Gill Sans"/>
                <a:sym typeface="Gill Sans"/>
              </a:endParaRPr>
            </a:p>
          </p:txBody>
        </p:sp>
        <p:sp>
          <p:nvSpPr>
            <p:cNvPr id="58" name="Google Shape;58;p6"/>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Gill Sans"/>
                <a:ea typeface="Gill Sans"/>
                <a:cs typeface="Gill Sans"/>
                <a:sym typeface="Gill Sans"/>
              </a:endParaRPr>
            </a:p>
          </p:txBody>
        </p:sp>
        <p:sp>
          <p:nvSpPr>
            <p:cNvPr id="59" name="Google Shape;59;p6"/>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Gill Sans"/>
                <a:ea typeface="Gill Sans"/>
                <a:cs typeface="Gill Sans"/>
                <a:sym typeface="Gill Sans"/>
              </a:endParaRPr>
            </a:p>
          </p:txBody>
        </p:sp>
        <p:sp>
          <p:nvSpPr>
            <p:cNvPr id="60" name="Google Shape;60;p6"/>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Gill Sans"/>
                <a:ea typeface="Gill Sans"/>
                <a:cs typeface="Gill Sans"/>
                <a:sym typeface="Gill Sans"/>
              </a:endParaRPr>
            </a:p>
          </p:txBody>
        </p:sp>
      </p:grpSp>
      <p:sp>
        <p:nvSpPr>
          <p:cNvPr id="61" name="Google Shape;61;p6"/>
          <p:cNvSpPr txBox="1">
            <a:spLocks noGrp="1"/>
          </p:cNvSpPr>
          <p:nvPr>
            <p:ph type="title"/>
          </p:nvPr>
        </p:nvSpPr>
        <p:spPr>
          <a:xfrm>
            <a:off x="413147" y="411956"/>
            <a:ext cx="8318700" cy="999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
          <p:cNvSpPr txBox="1">
            <a:spLocks noGrp="1"/>
          </p:cNvSpPr>
          <p:nvPr>
            <p:ph type="body" idx="1"/>
          </p:nvPr>
        </p:nvSpPr>
        <p:spPr>
          <a:xfrm>
            <a:off x="413147" y="1584900"/>
            <a:ext cx="8317706" cy="2984719"/>
          </a:xfrm>
          <a:prstGeom prst="rect">
            <a:avLst/>
          </a:prstGeom>
          <a:noFill/>
          <a:ln>
            <a:noFill/>
          </a:ln>
        </p:spPr>
        <p:txBody>
          <a:bodyPr spcFirstLastPara="1" wrap="square" lIns="0" tIns="0" rIns="0" bIns="0" anchor="t" anchorCtr="0">
            <a:noAutofit/>
          </a:bodyPr>
          <a:lstStyle>
            <a:lvl1pPr marL="342900" lvl="0" indent="-257175" algn="l">
              <a:lnSpc>
                <a:spcPct val="110000"/>
              </a:lnSpc>
              <a:spcBef>
                <a:spcPts val="750"/>
              </a:spcBef>
              <a:spcAft>
                <a:spcPts val="0"/>
              </a:spcAft>
              <a:buClr>
                <a:schemeClr val="lt1"/>
              </a:buClr>
              <a:buSzPts val="1800"/>
              <a:buChar char="•"/>
              <a:defRPr/>
            </a:lvl1pPr>
            <a:lvl2pPr marL="685800" lvl="1" indent="-257175" algn="l">
              <a:lnSpc>
                <a:spcPct val="110000"/>
              </a:lnSpc>
              <a:spcBef>
                <a:spcPts val="600"/>
              </a:spcBef>
              <a:spcAft>
                <a:spcPts val="0"/>
              </a:spcAft>
              <a:buClr>
                <a:schemeClr val="lt1"/>
              </a:buClr>
              <a:buSzPts val="1800"/>
              <a:buChar char="•"/>
              <a:defRPr/>
            </a:lvl2pPr>
            <a:lvl3pPr marL="1028700" lvl="2" indent="-257175" algn="l">
              <a:lnSpc>
                <a:spcPct val="110000"/>
              </a:lnSpc>
              <a:spcBef>
                <a:spcPts val="600"/>
              </a:spcBef>
              <a:spcAft>
                <a:spcPts val="0"/>
              </a:spcAft>
              <a:buClr>
                <a:schemeClr val="lt1"/>
              </a:buClr>
              <a:buSzPts val="1800"/>
              <a:buChar char="•"/>
              <a:defRPr/>
            </a:lvl3pPr>
            <a:lvl4pPr marL="1371600" lvl="3" indent="-257175" algn="l">
              <a:lnSpc>
                <a:spcPct val="110000"/>
              </a:lnSpc>
              <a:spcBef>
                <a:spcPts val="600"/>
              </a:spcBef>
              <a:spcAft>
                <a:spcPts val="0"/>
              </a:spcAft>
              <a:buClr>
                <a:schemeClr val="lt1"/>
              </a:buClr>
              <a:buSzPts val="1800"/>
              <a:buChar char="•"/>
              <a:defRPr/>
            </a:lvl4pPr>
            <a:lvl5pPr marL="1714500" lvl="4" indent="-257175" algn="l">
              <a:lnSpc>
                <a:spcPct val="110000"/>
              </a:lnSpc>
              <a:spcBef>
                <a:spcPts val="600"/>
              </a:spcBef>
              <a:spcAft>
                <a:spcPts val="0"/>
              </a:spcAft>
              <a:buClr>
                <a:schemeClr val="lt1"/>
              </a:buClr>
              <a:buSzPts val="1800"/>
              <a:buChar char="•"/>
              <a:defRPr/>
            </a:lvl5pPr>
            <a:lvl6pPr marL="2057400" lvl="5" indent="-257175" algn="l">
              <a:lnSpc>
                <a:spcPct val="90000"/>
              </a:lnSpc>
              <a:spcBef>
                <a:spcPts val="600"/>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63" name="Google Shape;63;p6"/>
          <p:cNvSpPr txBox="1">
            <a:spLocks noGrp="1"/>
          </p:cNvSpPr>
          <p:nvPr>
            <p:ph type="dt" idx="10"/>
          </p:nvPr>
        </p:nvSpPr>
        <p:spPr>
          <a:xfrm>
            <a:off x="413147" y="4880409"/>
            <a:ext cx="1971675" cy="115416"/>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
          <p:cNvSpPr txBox="1">
            <a:spLocks noGrp="1"/>
          </p:cNvSpPr>
          <p:nvPr>
            <p:ph type="ftr" idx="11"/>
          </p:nvPr>
        </p:nvSpPr>
        <p:spPr>
          <a:xfrm>
            <a:off x="2519362" y="4880409"/>
            <a:ext cx="4784408" cy="115416"/>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
          <p:cNvSpPr txBox="1">
            <a:spLocks noGrp="1"/>
          </p:cNvSpPr>
          <p:nvPr>
            <p:ph type="sldNum" idx="12"/>
          </p:nvPr>
        </p:nvSpPr>
        <p:spPr>
          <a:xfrm>
            <a:off x="7461647" y="4880409"/>
            <a:ext cx="1269206" cy="115416"/>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8164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chemeClr val="dk1"/>
            </a:gs>
            <a:gs pos="100000">
              <a:schemeClr val="dk2"/>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1"/>
            </a:gs>
            <a:gs pos="36000">
              <a:schemeClr val="dk1"/>
            </a:gs>
            <a:gs pos="100000">
              <a:schemeClr val="dk2"/>
            </a:gs>
          </a:gsLst>
          <a:lin ang="8100019" scaled="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1172150" y="1023300"/>
            <a:ext cx="78285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24" name="Google Shape;24;p4"/>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 name="Google Shape;25;p4"/>
          <p:cNvGrpSpPr/>
          <p:nvPr/>
        </p:nvGrpSpPr>
        <p:grpSpPr>
          <a:xfrm>
            <a:off x="8428875" y="4375124"/>
            <a:ext cx="2337900" cy="560387"/>
            <a:chOff x="6135125" y="2934550"/>
            <a:chExt cx="2337900" cy="701975"/>
          </a:xfrm>
        </p:grpSpPr>
        <p:sp>
          <p:nvSpPr>
            <p:cNvPr id="26" name="Google Shape;26;p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0000" y="1252475"/>
            <a:ext cx="3668700" cy="16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7"/>
          <p:cNvSpPr txBox="1">
            <a:spLocks noGrp="1"/>
          </p:cNvSpPr>
          <p:nvPr>
            <p:ph type="body" idx="1"/>
          </p:nvPr>
        </p:nvSpPr>
        <p:spPr>
          <a:xfrm>
            <a:off x="720000" y="2937325"/>
            <a:ext cx="3668700" cy="1110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solidFill>
                  <a:schemeClr val="accent2"/>
                </a:solidFill>
              </a:defRPr>
            </a:lvl1pPr>
            <a:lvl2pPr marL="914400" lvl="1" indent="-317500" rtl="0">
              <a:lnSpc>
                <a:spcPct val="115000"/>
              </a:lnSpc>
              <a:spcBef>
                <a:spcPts val="0"/>
              </a:spcBef>
              <a:spcAft>
                <a:spcPts val="0"/>
              </a:spcAft>
              <a:buSzPts val="1400"/>
              <a:buChar char="○"/>
              <a:defRPr>
                <a:solidFill>
                  <a:schemeClr val="accent2"/>
                </a:solidFill>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Clr>
                <a:srgbClr val="00FFDD"/>
              </a:buClr>
              <a:buSzPts val="1400"/>
              <a:buChar char="■"/>
              <a:defRPr/>
            </a:lvl9pPr>
          </a:lstStyle>
          <a:p>
            <a:endParaRPr/>
          </a:p>
        </p:txBody>
      </p:sp>
      <p:grpSp>
        <p:nvGrpSpPr>
          <p:cNvPr id="58" name="Google Shape;58;p7"/>
          <p:cNvGrpSpPr/>
          <p:nvPr/>
        </p:nvGrpSpPr>
        <p:grpSpPr>
          <a:xfrm>
            <a:off x="-1622800" y="541161"/>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chemeClr val="dk1"/>
            </a:gs>
            <a:gs pos="100000">
              <a:schemeClr val="dk2"/>
            </a:gs>
          </a:gsLst>
          <a:lin ang="8099331" scaled="0"/>
        </a:grad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0" y="13860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8162550"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9"/>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1388175" y="885525"/>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72" name="Google Shape;172;p14"/>
          <p:cNvSpPr txBox="1">
            <a:spLocks noGrp="1"/>
          </p:cNvSpPr>
          <p:nvPr>
            <p:ph type="subTitle" idx="1"/>
          </p:nvPr>
        </p:nvSpPr>
        <p:spPr>
          <a:xfrm>
            <a:off x="1795350" y="3414825"/>
            <a:ext cx="5553300" cy="615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4"/>
          <p:cNvSpPr/>
          <p:nvPr/>
        </p:nvSpPr>
        <p:spPr>
          <a:xfrm rot="10800000">
            <a:off x="8034192" y="21637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310" y="7424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60303" y="8761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160303" y="12195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95251" y="8761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495251" y="12195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1430" y="1437"/>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1430" y="149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 name="Google Shape;195;p15"/>
          <p:cNvSpPr txBox="1">
            <a:spLocks noGrp="1"/>
          </p:cNvSpPr>
          <p:nvPr>
            <p:ph type="subTitle" idx="1"/>
          </p:nvPr>
        </p:nvSpPr>
        <p:spPr>
          <a:xfrm>
            <a:off x="1857575" y="1188100"/>
            <a:ext cx="5424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6" name="Google Shape;196;p15"/>
          <p:cNvSpPr/>
          <p:nvPr/>
        </p:nvSpPr>
        <p:spPr>
          <a:xfrm>
            <a:off x="512725"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08725"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0" r:id="rId8"/>
    <p:sldLayoutId id="2147483661" r:id="rId9"/>
    <p:sldLayoutId id="2147483662" r:id="rId10"/>
    <p:sldLayoutId id="2147483663" r:id="rId11"/>
    <p:sldLayoutId id="2147483664" r:id="rId12"/>
    <p:sldLayoutId id="2147483675" r:id="rId13"/>
    <p:sldLayoutId id="2147483678" r:id="rId14"/>
    <p:sldLayoutId id="2147483679" r:id="rId15"/>
    <p:sldLayoutId id="214748368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415188" y="1320537"/>
            <a:ext cx="3650400" cy="1532636"/>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2000" b="0" i="0" u="sng" dirty="0">
                <a:solidFill>
                  <a:schemeClr val="accent6"/>
                </a:solidFill>
                <a:effectLst/>
                <a:latin typeface="Sitka Small Semibold" pitchFamily="2" charset="0"/>
              </a:rPr>
              <a:t>Ripples of Precision: </a:t>
            </a:r>
            <a:r>
              <a:rPr lang="en-US" sz="2000" b="0" i="0" dirty="0">
                <a:solidFill>
                  <a:schemeClr val="accent6"/>
                </a:solidFill>
                <a:effectLst/>
                <a:latin typeface="Sitka Small Semibold" pitchFamily="2" charset="0"/>
              </a:rPr>
              <a:t>Crafting a Crystal-Clear Tomorrow with an AI-powered Water Quality Classification Mode</a:t>
            </a:r>
            <a:endParaRPr lang="en-IN" sz="2000" b="0" dirty="0">
              <a:solidFill>
                <a:schemeClr val="accent6"/>
              </a:solidFill>
              <a:latin typeface="Sitka Small Semibold" pitchFamily="2" charset="0"/>
            </a:endParaRPr>
          </a:p>
        </p:txBody>
      </p:sp>
      <p:pic>
        <p:nvPicPr>
          <p:cNvPr id="506" name="Google Shape;506;p36"/>
          <p:cNvPicPr preferRelativeResize="0"/>
          <p:nvPr/>
        </p:nvPicPr>
        <p:blipFill rotWithShape="1">
          <a:blip r:embed="rId3">
            <a:alphaModFix/>
          </a:blip>
          <a:srcRect l="26501" r="22028"/>
          <a:stretch/>
        </p:blipFill>
        <p:spPr>
          <a:xfrm>
            <a:off x="0" y="0"/>
            <a:ext cx="3977700" cy="5143500"/>
          </a:xfrm>
          <a:prstGeom prst="round1Rect">
            <a:avLst>
              <a:gd name="adj" fmla="val 35177"/>
            </a:avLst>
          </a:prstGeom>
          <a:noFill/>
          <a:ln>
            <a:noFill/>
          </a:ln>
        </p:spPr>
      </p:pic>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flipH="1">
            <a:off x="4026" y="4306100"/>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flipH="1">
            <a:off x="841394" y="3467950"/>
            <a:ext cx="844650" cy="838175"/>
            <a:chOff x="513200" y="2286375"/>
            <a:chExt cx="844650" cy="838175"/>
          </a:xfrm>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ubTitle" idx="1"/>
          </p:nvPr>
        </p:nvSpPr>
        <p:spPr>
          <a:xfrm>
            <a:off x="4415188" y="3412175"/>
            <a:ext cx="4307447" cy="1532636"/>
          </a:xfrm>
          <a:prstGeom prst="rect">
            <a:avLst/>
          </a:prstGeom>
        </p:spPr>
        <p:txBody>
          <a:bodyPr spcFirstLastPara="1" wrap="square" lIns="91425" tIns="91425" rIns="91425" bIns="91425" anchor="t" anchorCtr="0">
            <a:normAutofit lnSpcReduction="10000"/>
          </a:bodyPr>
          <a:lstStyle/>
          <a:p>
            <a:pPr marL="228600" lvl="0" indent="-228600" algn="l" rtl="0">
              <a:lnSpc>
                <a:spcPct val="110000"/>
              </a:lnSpc>
              <a:spcBef>
                <a:spcPts val="1800"/>
              </a:spcBef>
              <a:spcAft>
                <a:spcPts val="0"/>
              </a:spcAft>
              <a:buClr>
                <a:schemeClr val="lt1"/>
              </a:buClr>
              <a:buSzPts val="2000"/>
              <a:buNone/>
            </a:pPr>
            <a:r>
              <a:rPr lang="en-US" dirty="0">
                <a:solidFill>
                  <a:schemeClr val="accent6"/>
                </a:solidFill>
              </a:rPr>
              <a:t>Submitted By:</a:t>
            </a:r>
          </a:p>
          <a:p>
            <a:pPr marL="228600" lvl="0" indent="-228600" algn="l" rtl="0">
              <a:lnSpc>
                <a:spcPct val="110000"/>
              </a:lnSpc>
              <a:spcBef>
                <a:spcPts val="1800"/>
              </a:spcBef>
              <a:spcAft>
                <a:spcPts val="0"/>
              </a:spcAft>
              <a:buClr>
                <a:schemeClr val="lt1"/>
              </a:buClr>
              <a:buSzPts val="2000"/>
              <a:buNone/>
            </a:pPr>
            <a:r>
              <a:rPr lang="en-US" dirty="0">
                <a:solidFill>
                  <a:schemeClr val="accent6"/>
                </a:solidFill>
              </a:rPr>
              <a:t>Name:  Soumyajit Biswas	</a:t>
            </a:r>
          </a:p>
          <a:p>
            <a:pPr marL="228600" lvl="0" indent="-228600" algn="l" rtl="0">
              <a:lnSpc>
                <a:spcPct val="110000"/>
              </a:lnSpc>
              <a:spcBef>
                <a:spcPts val="1800"/>
              </a:spcBef>
              <a:spcAft>
                <a:spcPts val="0"/>
              </a:spcAft>
              <a:buClr>
                <a:schemeClr val="lt1"/>
              </a:buClr>
              <a:buSzPts val="2000"/>
              <a:buNone/>
            </a:pPr>
            <a:r>
              <a:rPr lang="en-US" dirty="0">
                <a:solidFill>
                  <a:schemeClr val="accent6"/>
                </a:solidFill>
              </a:rPr>
              <a:t>Roll:  A23044</a:t>
            </a:r>
          </a:p>
        </p:txBody>
      </p:sp>
      <p:sp>
        <p:nvSpPr>
          <p:cNvPr id="521" name="Google Shape;521;p36"/>
          <p:cNvSpPr/>
          <p:nvPr/>
        </p:nvSpPr>
        <p:spPr>
          <a:xfrm>
            <a:off x="437488" y="56163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268360" y="383458"/>
            <a:ext cx="6673645" cy="4220871"/>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txBox="1">
            <a:spLocks noGrp="1"/>
          </p:cNvSpPr>
          <p:nvPr>
            <p:ph type="subTitle" idx="1"/>
          </p:nvPr>
        </p:nvSpPr>
        <p:spPr>
          <a:xfrm>
            <a:off x="1750985" y="539171"/>
            <a:ext cx="5641980" cy="4710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effectLst>
                  <a:outerShdw blurRad="38100" dist="38100" dir="2700000" algn="tl">
                    <a:srgbClr val="000000">
                      <a:alpha val="43137"/>
                    </a:srgbClr>
                  </a:outerShdw>
                </a:effectLst>
              </a:rPr>
              <a:t>Results</a:t>
            </a:r>
            <a:endParaRPr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A6DF803C-AABD-BDD7-9E5E-39CB015C06DC}"/>
              </a:ext>
            </a:extLst>
          </p:cNvPr>
          <p:cNvPicPr>
            <a:picLocks noChangeAspect="1"/>
          </p:cNvPicPr>
          <p:nvPr/>
        </p:nvPicPr>
        <p:blipFill>
          <a:blip r:embed="rId3"/>
          <a:stretch>
            <a:fillRect/>
          </a:stretch>
        </p:blipFill>
        <p:spPr>
          <a:xfrm>
            <a:off x="2381668" y="1419206"/>
            <a:ext cx="4447026" cy="632515"/>
          </a:xfrm>
          <a:prstGeom prst="rect">
            <a:avLst/>
          </a:prstGeom>
        </p:spPr>
      </p:pic>
      <p:sp>
        <p:nvSpPr>
          <p:cNvPr id="8" name="TextBox 7">
            <a:extLst>
              <a:ext uri="{FF2B5EF4-FFF2-40B4-BE49-F238E27FC236}">
                <a16:creationId xmlns:a16="http://schemas.microsoft.com/office/drawing/2014/main" id="{580400CD-DE1F-C9E4-D25D-8DA1A17795FE}"/>
              </a:ext>
            </a:extLst>
          </p:cNvPr>
          <p:cNvSpPr txBox="1"/>
          <p:nvPr/>
        </p:nvSpPr>
        <p:spPr>
          <a:xfrm>
            <a:off x="2348461" y="1083022"/>
            <a:ext cx="4447027" cy="307777"/>
          </a:xfrm>
          <a:prstGeom prst="rect">
            <a:avLst/>
          </a:prstGeom>
          <a:noFill/>
        </p:spPr>
        <p:txBody>
          <a:bodyPr wrap="square" rtlCol="0">
            <a:spAutoFit/>
          </a:bodyPr>
          <a:lstStyle/>
          <a:p>
            <a:pPr algn="ctr"/>
            <a:r>
              <a:rPr lang="en-IN" dirty="0">
                <a:solidFill>
                  <a:schemeClr val="accent6"/>
                </a:solidFill>
              </a:rPr>
              <a:t>Before Tuning </a:t>
            </a:r>
          </a:p>
        </p:txBody>
      </p:sp>
      <p:sp>
        <p:nvSpPr>
          <p:cNvPr id="9" name="TextBox 8">
            <a:extLst>
              <a:ext uri="{FF2B5EF4-FFF2-40B4-BE49-F238E27FC236}">
                <a16:creationId xmlns:a16="http://schemas.microsoft.com/office/drawing/2014/main" id="{C7487404-BE79-7ED8-7976-25DBE7263AC7}"/>
              </a:ext>
            </a:extLst>
          </p:cNvPr>
          <p:cNvSpPr txBox="1"/>
          <p:nvPr/>
        </p:nvSpPr>
        <p:spPr>
          <a:xfrm>
            <a:off x="2381668" y="2137362"/>
            <a:ext cx="4447026" cy="307777"/>
          </a:xfrm>
          <a:prstGeom prst="rect">
            <a:avLst/>
          </a:prstGeom>
          <a:noFill/>
        </p:spPr>
        <p:txBody>
          <a:bodyPr wrap="square" rtlCol="0">
            <a:spAutoFit/>
          </a:bodyPr>
          <a:lstStyle/>
          <a:p>
            <a:pPr algn="ctr"/>
            <a:r>
              <a:rPr lang="en-IN" dirty="0">
                <a:solidFill>
                  <a:schemeClr val="accent6"/>
                </a:solidFill>
              </a:rPr>
              <a:t>After Tuning </a:t>
            </a:r>
          </a:p>
        </p:txBody>
      </p:sp>
      <p:pic>
        <p:nvPicPr>
          <p:cNvPr id="4" name="Picture 3">
            <a:extLst>
              <a:ext uri="{FF2B5EF4-FFF2-40B4-BE49-F238E27FC236}">
                <a16:creationId xmlns:a16="http://schemas.microsoft.com/office/drawing/2014/main" id="{5D96A9D5-F56B-6D15-C96A-55229A7680DD}"/>
              </a:ext>
            </a:extLst>
          </p:cNvPr>
          <p:cNvPicPr>
            <a:picLocks noChangeAspect="1"/>
          </p:cNvPicPr>
          <p:nvPr/>
        </p:nvPicPr>
        <p:blipFill>
          <a:blip r:embed="rId4"/>
          <a:stretch>
            <a:fillRect/>
          </a:stretch>
        </p:blipFill>
        <p:spPr>
          <a:xfrm>
            <a:off x="2381668" y="2507140"/>
            <a:ext cx="4447025" cy="701101"/>
          </a:xfrm>
          <a:prstGeom prst="rect">
            <a:avLst/>
          </a:prstGeom>
        </p:spPr>
      </p:pic>
      <p:pic>
        <p:nvPicPr>
          <p:cNvPr id="10" name="Picture 9">
            <a:extLst>
              <a:ext uri="{FF2B5EF4-FFF2-40B4-BE49-F238E27FC236}">
                <a16:creationId xmlns:a16="http://schemas.microsoft.com/office/drawing/2014/main" id="{FFC734DE-20BE-5E94-C8AA-F91B51538D10}"/>
              </a:ext>
            </a:extLst>
          </p:cNvPr>
          <p:cNvPicPr>
            <a:picLocks noChangeAspect="1"/>
          </p:cNvPicPr>
          <p:nvPr/>
        </p:nvPicPr>
        <p:blipFill>
          <a:blip r:embed="rId5"/>
          <a:stretch>
            <a:fillRect/>
          </a:stretch>
        </p:blipFill>
        <p:spPr>
          <a:xfrm>
            <a:off x="2381668" y="3255473"/>
            <a:ext cx="4447025" cy="11616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55"/>
          <p:cNvSpPr/>
          <p:nvPr/>
        </p:nvSpPr>
        <p:spPr>
          <a:xfrm>
            <a:off x="720000" y="1563329"/>
            <a:ext cx="7704000" cy="331838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Achievments</a:t>
            </a:r>
            <a:endParaRPr dirty="0"/>
          </a:p>
        </p:txBody>
      </p:sp>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D05E52C5-9392-03BD-0975-EBED49DB824B}"/>
              </a:ext>
            </a:extLst>
          </p:cNvPr>
          <p:cNvSpPr txBox="1"/>
          <p:nvPr/>
        </p:nvSpPr>
        <p:spPr>
          <a:xfrm>
            <a:off x="757278" y="1630637"/>
            <a:ext cx="7629443" cy="3439403"/>
          </a:xfrm>
          <a:prstGeom prst="rect">
            <a:avLst/>
          </a:prstGeom>
          <a:noFill/>
        </p:spPr>
        <p:txBody>
          <a:bodyPr wrap="square">
            <a:spAutoFit/>
          </a:bodyPr>
          <a:lstStyle/>
          <a:p>
            <a:r>
              <a:rPr lang="en-IN" sz="750" dirty="0">
                <a:solidFill>
                  <a:schemeClr val="accent6"/>
                </a:solidFill>
              </a:rPr>
              <a:t>Undertaking a water quality classification project within the realm of Machine Learning (ML) offers several achievements that leverage the capabilities of ML techniques:</a:t>
            </a:r>
          </a:p>
          <a:p>
            <a:endParaRPr lang="en-IN" sz="750" dirty="0">
              <a:solidFill>
                <a:schemeClr val="accent6"/>
              </a:solidFill>
            </a:endParaRPr>
          </a:p>
          <a:p>
            <a:r>
              <a:rPr lang="en-IN" sz="750" b="1" i="1" u="sng" dirty="0">
                <a:solidFill>
                  <a:schemeClr val="accent6"/>
                </a:solidFill>
              </a:rPr>
              <a:t>Increased Accuracy and Efficiency:</a:t>
            </a:r>
          </a:p>
          <a:p>
            <a:pPr marL="228600" indent="-228600">
              <a:buFont typeface="+mj-lt"/>
              <a:buAutoNum type="romanLcPeriod"/>
            </a:pPr>
            <a:r>
              <a:rPr lang="en-IN" sz="750" dirty="0">
                <a:solidFill>
                  <a:schemeClr val="accent6"/>
                </a:solidFill>
              </a:rPr>
              <a:t>   - ML models enhance the accuracy of water quality classification by efficiently processing and </a:t>
            </a:r>
            <a:r>
              <a:rPr lang="en-IN" sz="750" dirty="0" err="1">
                <a:solidFill>
                  <a:schemeClr val="accent6"/>
                </a:solidFill>
              </a:rPr>
              <a:t>analyzing</a:t>
            </a:r>
            <a:r>
              <a:rPr lang="en-IN" sz="750" dirty="0">
                <a:solidFill>
                  <a:schemeClr val="accent6"/>
                </a:solidFill>
              </a:rPr>
              <a:t> vast datasets, identifying patterns, and making precise predictions.</a:t>
            </a:r>
          </a:p>
          <a:p>
            <a:pPr marL="228600" indent="-228600">
              <a:buFont typeface="+mj-lt"/>
              <a:buAutoNum type="romanLcPeriod"/>
            </a:pPr>
            <a:endParaRPr lang="en-IN" sz="750" dirty="0">
              <a:solidFill>
                <a:schemeClr val="accent6"/>
              </a:solidFill>
            </a:endParaRPr>
          </a:p>
          <a:p>
            <a:r>
              <a:rPr lang="en-IN" sz="750" i="1" u="sng" dirty="0">
                <a:solidFill>
                  <a:schemeClr val="accent6"/>
                </a:solidFill>
              </a:rPr>
              <a:t> </a:t>
            </a:r>
            <a:r>
              <a:rPr lang="en-IN" sz="750" b="1" i="1" u="sng" dirty="0">
                <a:solidFill>
                  <a:schemeClr val="accent6"/>
                </a:solidFill>
              </a:rPr>
              <a:t>Early Detection and Predictive Analytics:</a:t>
            </a:r>
          </a:p>
          <a:p>
            <a:pPr marL="228600" indent="-228600">
              <a:buFont typeface="+mj-lt"/>
              <a:buAutoNum type="romanLcPeriod"/>
            </a:pPr>
            <a:r>
              <a:rPr lang="en-IN" sz="750" dirty="0">
                <a:solidFill>
                  <a:schemeClr val="accent6"/>
                </a:solidFill>
              </a:rPr>
              <a:t>   - ML algorithms enable early detection of water quality issues by learning from historical data, and they support predictive analytics, forecasting potential contaminant    	levels and changes in water quality over time.</a:t>
            </a:r>
          </a:p>
          <a:p>
            <a:pPr marL="228600" indent="-228600">
              <a:buFont typeface="Arial"/>
              <a:buAutoNum type="romanLcPeriod"/>
            </a:pPr>
            <a:endParaRPr lang="en-IN" sz="750" b="1" i="1" u="sng" dirty="0">
              <a:solidFill>
                <a:schemeClr val="accent6"/>
              </a:solidFill>
            </a:endParaRPr>
          </a:p>
          <a:p>
            <a:r>
              <a:rPr lang="en-IN" sz="750" b="1" i="1" u="sng" dirty="0">
                <a:solidFill>
                  <a:schemeClr val="accent6"/>
                </a:solidFill>
              </a:rPr>
              <a:t>Customization for Diverse Environments:</a:t>
            </a:r>
          </a:p>
          <a:p>
            <a:pPr marL="228600" indent="-228600">
              <a:buFont typeface="+mj-lt"/>
              <a:buAutoNum type="romanLcPeriod"/>
            </a:pPr>
            <a:r>
              <a:rPr lang="en-IN" sz="750" dirty="0">
                <a:solidFill>
                  <a:schemeClr val="accent6"/>
                </a:solidFill>
              </a:rPr>
              <a:t>   - ML models can be tailored to specific environmental conditions, allowing for customization and adaptation to diverse ecosystems and water bodies.</a:t>
            </a:r>
          </a:p>
          <a:p>
            <a:pPr marL="228600" indent="-228600">
              <a:buFont typeface="+mj-lt"/>
              <a:buAutoNum type="romanLcPeriod"/>
            </a:pPr>
            <a:endParaRPr lang="en-IN" sz="750" dirty="0">
              <a:solidFill>
                <a:schemeClr val="accent6"/>
              </a:solidFill>
            </a:endParaRPr>
          </a:p>
          <a:p>
            <a:r>
              <a:rPr lang="en-IN" sz="750" b="1" i="1" u="sng" dirty="0">
                <a:solidFill>
                  <a:schemeClr val="accent6"/>
                </a:solidFill>
              </a:rPr>
              <a:t>Continuous Improvement and Learning</a:t>
            </a:r>
            <a:r>
              <a:rPr lang="en-IN" sz="750" b="1" dirty="0">
                <a:solidFill>
                  <a:schemeClr val="accent6"/>
                </a:solidFill>
              </a:rPr>
              <a:t>:</a:t>
            </a:r>
          </a:p>
          <a:p>
            <a:pPr marL="228600" indent="-228600">
              <a:buFont typeface="+mj-lt"/>
              <a:buAutoNum type="romanLcPeriod"/>
            </a:pPr>
            <a:r>
              <a:rPr lang="en-IN" sz="750" dirty="0">
                <a:solidFill>
                  <a:schemeClr val="accent6"/>
                </a:solidFill>
              </a:rPr>
              <a:t>   - ML models can be designed for continuous improvement, with the ability to learn from feedback and adapt to emerging patterns, ensuring sustained accuracy and 	relevance.</a:t>
            </a:r>
          </a:p>
          <a:p>
            <a:pPr marL="228600" indent="-228600">
              <a:buFont typeface="+mj-lt"/>
              <a:buAutoNum type="romanLcPeriod"/>
            </a:pPr>
            <a:endParaRPr lang="en-IN" sz="750" dirty="0">
              <a:solidFill>
                <a:schemeClr val="accent6"/>
              </a:solidFill>
            </a:endParaRPr>
          </a:p>
          <a:p>
            <a:r>
              <a:rPr lang="en-IN" sz="750" b="1" i="1" u="sng" dirty="0">
                <a:solidFill>
                  <a:schemeClr val="accent6"/>
                </a:solidFill>
              </a:rPr>
              <a:t>Identification of Hidden Patterns:</a:t>
            </a:r>
          </a:p>
          <a:p>
            <a:pPr marL="228600" indent="-228600">
              <a:buFont typeface="+mj-lt"/>
              <a:buAutoNum type="romanLcPeriod"/>
            </a:pPr>
            <a:r>
              <a:rPr lang="en-IN" sz="750" dirty="0">
                <a:solidFill>
                  <a:schemeClr val="accent6"/>
                </a:solidFill>
              </a:rPr>
              <a:t>   - ML algorithms can uncover hidden patterns and correlations in data that may not be apparent through traditional analysis methods, enhancing the understanding of 	factors influencing water quality.</a:t>
            </a:r>
          </a:p>
          <a:p>
            <a:pPr marL="228600" indent="-228600">
              <a:buFont typeface="+mj-lt"/>
              <a:buAutoNum type="romanLcPeriod"/>
            </a:pPr>
            <a:endParaRPr lang="en-IN" sz="750" dirty="0">
              <a:solidFill>
                <a:schemeClr val="accent6"/>
              </a:solidFill>
            </a:endParaRPr>
          </a:p>
          <a:p>
            <a:r>
              <a:rPr lang="en-IN" sz="750" b="1" i="1" u="sng" dirty="0">
                <a:solidFill>
                  <a:schemeClr val="accent6"/>
                </a:solidFill>
              </a:rPr>
              <a:t>Enhanced Decision-making for Remediation:</a:t>
            </a:r>
          </a:p>
          <a:p>
            <a:pPr marL="228600" indent="-228600">
              <a:buFont typeface="+mj-lt"/>
              <a:buAutoNum type="romanLcPeriod"/>
            </a:pPr>
            <a:r>
              <a:rPr lang="en-IN" sz="750" dirty="0">
                <a:solidFill>
                  <a:schemeClr val="accent6"/>
                </a:solidFill>
              </a:rPr>
              <a:t>    - ML-driven insights assist in formulating effective strategies for remediation efforts, guiding authorities and stakeholders in prioritizing interventions based on the severity 	and nature of water quality issues.</a:t>
            </a:r>
          </a:p>
          <a:p>
            <a:pPr marL="285750" indent="-285750">
              <a:buFont typeface="+mj-lt"/>
              <a:buAutoNum type="romanLcPeriod"/>
            </a:pPr>
            <a:endParaRPr lang="en-IN" sz="750" dirty="0">
              <a:solidFill>
                <a:schemeClr val="accent6"/>
              </a:solidFill>
            </a:endParaRPr>
          </a:p>
          <a:p>
            <a:r>
              <a:rPr lang="en-IN" sz="750" b="1" i="1" u="sng" dirty="0">
                <a:solidFill>
                  <a:schemeClr val="accent6"/>
                </a:solidFill>
              </a:rPr>
              <a:t>Facilitation of Research and Innovation:</a:t>
            </a:r>
          </a:p>
          <a:p>
            <a:pPr marL="228600" indent="-228600">
              <a:buFont typeface="+mj-lt"/>
              <a:buAutoNum type="romanLcPeriod"/>
            </a:pPr>
            <a:r>
              <a:rPr lang="en-IN" sz="750" dirty="0">
                <a:solidFill>
                  <a:schemeClr val="accent6"/>
                </a:solidFill>
              </a:rPr>
              <a:t>    - ML applications in water quality projects contribute to scientific research and innovation in environmental monitoring, setting the stage for advancements in machine 	learning techniques tailored to environmental science.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9"/>
          <p:cNvSpPr txBox="1">
            <a:spLocks noGrp="1"/>
          </p:cNvSpPr>
          <p:nvPr>
            <p:ph type="title"/>
          </p:nvPr>
        </p:nvSpPr>
        <p:spPr>
          <a:xfrm>
            <a:off x="1169021" y="1520315"/>
            <a:ext cx="6367800" cy="2529300"/>
          </a:xfrm>
        </p:spPr>
        <p:txBody>
          <a:bodyPr spcFirstLastPara="1" wrap="square" lIns="91425" tIns="91425" rIns="91425" bIns="91425" anchor="ctr" anchorCtr="0">
            <a:normAutofit fontScale="90000"/>
          </a:bodyPr>
          <a:lstStyle/>
          <a:p>
            <a:pPr marL="0" lvl="0" indent="0" rtl="0">
              <a:lnSpc>
                <a:spcPct val="90000"/>
              </a:lnSpc>
              <a:spcBef>
                <a:spcPts val="0"/>
              </a:spcBef>
              <a:spcAft>
                <a:spcPts val="0"/>
              </a:spcAft>
              <a:buNone/>
            </a:pPr>
            <a:r>
              <a:rPr lang="en-IN" sz="10900" dirty="0"/>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7"/>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a:t>
            </a:r>
            <a:endParaRPr dirty="0"/>
          </a:p>
        </p:txBody>
      </p:sp>
      <p:sp>
        <p:nvSpPr>
          <p:cNvPr id="532" name="Google Shape;532;p37"/>
          <p:cNvSpPr txBox="1">
            <a:spLocks noGrp="1"/>
          </p:cNvSpPr>
          <p:nvPr>
            <p:ph type="body" idx="1"/>
          </p:nvPr>
        </p:nvSpPr>
        <p:spPr>
          <a:xfrm>
            <a:off x="794298" y="1192100"/>
            <a:ext cx="7828500" cy="3416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2"/>
              </a:buClr>
              <a:buSzPts val="1100"/>
              <a:buFont typeface="Wingdings" panose="05000000000000000000" pitchFamily="2" charset="2"/>
              <a:buChar char="q"/>
            </a:pPr>
            <a:r>
              <a:rPr lang="en-US" sz="2000" dirty="0">
                <a:solidFill>
                  <a:schemeClr val="lt2"/>
                </a:solidFill>
              </a:rPr>
              <a:t>Objective </a:t>
            </a:r>
          </a:p>
          <a:p>
            <a:pPr marL="457200" lvl="0" indent="-298450" algn="l" rtl="0">
              <a:spcBef>
                <a:spcPts val="0"/>
              </a:spcBef>
              <a:spcAft>
                <a:spcPts val="0"/>
              </a:spcAft>
              <a:buClr>
                <a:schemeClr val="lt2"/>
              </a:buClr>
              <a:buSzPts val="1100"/>
              <a:buFont typeface="Wingdings" panose="05000000000000000000" pitchFamily="2" charset="2"/>
              <a:buChar char="q"/>
            </a:pPr>
            <a:r>
              <a:rPr lang="en-US" sz="2000" dirty="0">
                <a:solidFill>
                  <a:schemeClr val="lt2"/>
                </a:solidFill>
                <a:latin typeface="Spartan"/>
                <a:ea typeface="Spartan"/>
                <a:cs typeface="Spartan"/>
                <a:sym typeface="Spartan"/>
              </a:rPr>
              <a:t>Data Description </a:t>
            </a:r>
          </a:p>
          <a:p>
            <a:pPr marL="457200" lvl="0" indent="-298450" algn="l" rtl="0">
              <a:spcBef>
                <a:spcPts val="0"/>
              </a:spcBef>
              <a:spcAft>
                <a:spcPts val="0"/>
              </a:spcAft>
              <a:buClr>
                <a:schemeClr val="lt2"/>
              </a:buClr>
              <a:buSzPts val="1100"/>
              <a:buFont typeface="Wingdings" panose="05000000000000000000" pitchFamily="2" charset="2"/>
              <a:buChar char="q"/>
            </a:pPr>
            <a:r>
              <a:rPr lang="en-US" sz="2000" dirty="0">
                <a:solidFill>
                  <a:schemeClr val="lt2"/>
                </a:solidFill>
                <a:latin typeface="Spartan"/>
                <a:ea typeface="Spartan"/>
                <a:cs typeface="Spartan"/>
                <a:sym typeface="Spartan"/>
              </a:rPr>
              <a:t>Eda</a:t>
            </a:r>
          </a:p>
          <a:p>
            <a:pPr marL="457200" lvl="0" indent="-298450" algn="l" rtl="0">
              <a:spcBef>
                <a:spcPts val="0"/>
              </a:spcBef>
              <a:spcAft>
                <a:spcPts val="0"/>
              </a:spcAft>
              <a:buClr>
                <a:schemeClr val="lt2"/>
              </a:buClr>
              <a:buSzPts val="1100"/>
              <a:buFont typeface="Wingdings" panose="05000000000000000000" pitchFamily="2" charset="2"/>
              <a:buChar char="q"/>
            </a:pPr>
            <a:r>
              <a:rPr lang="en-US" sz="2000" dirty="0">
                <a:solidFill>
                  <a:schemeClr val="lt2"/>
                </a:solidFill>
                <a:latin typeface="Spartan"/>
                <a:ea typeface="Spartan"/>
                <a:cs typeface="Spartan"/>
                <a:sym typeface="Spartan"/>
              </a:rPr>
              <a:t>Feature Engineering</a:t>
            </a:r>
          </a:p>
          <a:p>
            <a:pPr marL="457200" lvl="0" indent="-298450" algn="l" rtl="0">
              <a:spcBef>
                <a:spcPts val="0"/>
              </a:spcBef>
              <a:spcAft>
                <a:spcPts val="0"/>
              </a:spcAft>
              <a:buClr>
                <a:schemeClr val="lt2"/>
              </a:buClr>
              <a:buSzPts val="1100"/>
              <a:buFont typeface="Wingdings" panose="05000000000000000000" pitchFamily="2" charset="2"/>
              <a:buChar char="q"/>
            </a:pPr>
            <a:r>
              <a:rPr lang="en-US" sz="2000" b="1" dirty="0">
                <a:solidFill>
                  <a:schemeClr val="lt2"/>
                </a:solidFill>
                <a:uFill>
                  <a:noFill/>
                </a:uFill>
                <a:hlinkClick r:id="" action="ppaction://noaction">
                  <a:extLst>
                    <a:ext uri="{A12FA001-AC4F-418D-AE19-62706E023703}">
                      <ahyp:hlinkClr xmlns:ahyp="http://schemas.microsoft.com/office/drawing/2018/hyperlinkcolor" val="tx"/>
                    </a:ext>
                  </a:extLst>
                </a:hlinkClick>
              </a:rPr>
              <a:t>Instructions for use</a:t>
            </a:r>
            <a:r>
              <a:rPr lang="en-US" sz="2000" dirty="0">
                <a:solidFill>
                  <a:schemeClr val="lt2"/>
                </a:solidFill>
                <a:latin typeface="Spartan"/>
                <a:ea typeface="Spartan"/>
                <a:cs typeface="Spartan"/>
                <a:sym typeface="Spartan"/>
              </a:rPr>
              <a:t>.</a:t>
            </a:r>
          </a:p>
          <a:p>
            <a:pPr marL="457200" lvl="0" indent="-298450" algn="l" rtl="0">
              <a:spcBef>
                <a:spcPts val="0"/>
              </a:spcBef>
              <a:spcAft>
                <a:spcPts val="0"/>
              </a:spcAft>
              <a:buClr>
                <a:schemeClr val="lt2"/>
              </a:buClr>
              <a:buSzPts val="1100"/>
              <a:buFont typeface="Wingdings" panose="05000000000000000000" pitchFamily="2" charset="2"/>
              <a:buChar char="q"/>
            </a:pPr>
            <a:r>
              <a:rPr lang="en-US" sz="2000" dirty="0">
                <a:solidFill>
                  <a:schemeClr val="lt2"/>
                </a:solidFill>
                <a:latin typeface="Spartan"/>
                <a:ea typeface="Spartan"/>
                <a:cs typeface="Spartan"/>
                <a:sym typeface="Spartan"/>
              </a:rPr>
              <a:t>Model Fitting </a:t>
            </a:r>
          </a:p>
          <a:p>
            <a:pPr marL="457200" lvl="0" indent="-298450" algn="l" rtl="0">
              <a:spcBef>
                <a:spcPts val="0"/>
              </a:spcBef>
              <a:spcAft>
                <a:spcPts val="0"/>
              </a:spcAft>
              <a:buClr>
                <a:schemeClr val="lt2"/>
              </a:buClr>
              <a:buSzPts val="1100"/>
              <a:buFont typeface="Wingdings" panose="05000000000000000000" pitchFamily="2" charset="2"/>
              <a:buChar char="q"/>
            </a:pPr>
            <a:r>
              <a:rPr lang="en-US" sz="2000" dirty="0">
                <a:solidFill>
                  <a:schemeClr val="lt2"/>
                </a:solidFill>
              </a:rPr>
              <a:t>Model Evaluation</a:t>
            </a:r>
          </a:p>
          <a:p>
            <a:pPr marL="457200" lvl="0" indent="-298450" algn="l" rtl="0">
              <a:spcBef>
                <a:spcPts val="0"/>
              </a:spcBef>
              <a:spcAft>
                <a:spcPts val="0"/>
              </a:spcAft>
              <a:buClr>
                <a:schemeClr val="lt2"/>
              </a:buClr>
              <a:buSzPts val="1100"/>
              <a:buFont typeface="Wingdings" panose="05000000000000000000" pitchFamily="2" charset="2"/>
              <a:buChar char="q"/>
            </a:pPr>
            <a:r>
              <a:rPr lang="en-US" sz="2000" dirty="0">
                <a:solidFill>
                  <a:schemeClr val="lt2"/>
                </a:solidFill>
                <a:latin typeface="Spartan"/>
                <a:ea typeface="Spartan"/>
                <a:cs typeface="Spartan"/>
                <a:sym typeface="Spartan"/>
              </a:rPr>
              <a:t>Comparison</a:t>
            </a:r>
          </a:p>
          <a:p>
            <a:pPr marL="457200" lvl="0" indent="-298450" algn="l" rtl="0">
              <a:spcBef>
                <a:spcPts val="0"/>
              </a:spcBef>
              <a:spcAft>
                <a:spcPts val="0"/>
              </a:spcAft>
              <a:buClr>
                <a:schemeClr val="lt2"/>
              </a:buClr>
              <a:buSzPts val="1100"/>
              <a:buFont typeface="Wingdings" panose="05000000000000000000" pitchFamily="2" charset="2"/>
              <a:buChar char="q"/>
            </a:pPr>
            <a:r>
              <a:rPr lang="en-US" sz="2000" dirty="0">
                <a:solidFill>
                  <a:schemeClr val="lt2"/>
                </a:solidFill>
              </a:rPr>
              <a:t>Conclusion </a:t>
            </a:r>
            <a:endParaRPr lang="en-US" sz="2000" dirty="0">
              <a:solidFill>
                <a:schemeClr val="lt2"/>
              </a:solidFill>
              <a:latin typeface="Spartan"/>
              <a:ea typeface="Spartan"/>
              <a:cs typeface="Spartan"/>
              <a:sym typeface="Spartan"/>
            </a:endParaRPr>
          </a:p>
          <a:p>
            <a:pPr marL="0" lvl="0" indent="0" algn="l" rtl="0">
              <a:spcBef>
                <a:spcPts val="0"/>
              </a:spcBef>
              <a:spcAft>
                <a:spcPts val="0"/>
              </a:spcAft>
              <a:buNone/>
            </a:pPr>
            <a:endParaRPr sz="1200" dirty="0">
              <a:latin typeface="Spartan"/>
              <a:ea typeface="Spartan"/>
              <a:cs typeface="Spartan"/>
              <a:sym typeface="Spartan"/>
            </a:endParaRPr>
          </a:p>
          <a:p>
            <a:pPr marL="0" lvl="0" indent="0" algn="l" rtl="0">
              <a:spcBef>
                <a:spcPts val="0"/>
              </a:spcBef>
              <a:spcAft>
                <a:spcPts val="0"/>
              </a:spcAft>
              <a:buNone/>
            </a:pPr>
            <a:endParaRPr dirty="0">
              <a:latin typeface="Spartan"/>
              <a:ea typeface="Spartan"/>
              <a:cs typeface="Spartan"/>
              <a:sym typeface="Spart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7" name="Google Shape;557;p39"/>
          <p:cNvPicPr preferRelativeResize="0"/>
          <p:nvPr/>
        </p:nvPicPr>
        <p:blipFill rotWithShape="1">
          <a:blip r:embed="rId3">
            <a:alphaModFix/>
          </a:blip>
          <a:srcRect l="23239" t="4839" r="18515" b="998"/>
          <a:stretch/>
        </p:blipFill>
        <p:spPr>
          <a:xfrm flipH="1">
            <a:off x="5162825" y="0"/>
            <a:ext cx="3977700" cy="5143500"/>
          </a:xfrm>
          <a:prstGeom prst="round1Rect">
            <a:avLst>
              <a:gd name="adj" fmla="val 35177"/>
            </a:avLst>
          </a:prstGeom>
          <a:noFill/>
          <a:ln>
            <a:noFill/>
          </a:ln>
        </p:spPr>
      </p:pic>
      <p:sp>
        <p:nvSpPr>
          <p:cNvPr id="555" name="Google Shape;555;p39"/>
          <p:cNvSpPr txBox="1">
            <a:spLocks noGrp="1"/>
          </p:cNvSpPr>
          <p:nvPr>
            <p:ph type="title"/>
          </p:nvPr>
        </p:nvSpPr>
        <p:spPr>
          <a:xfrm>
            <a:off x="486598" y="2165093"/>
            <a:ext cx="8170803" cy="26067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500" dirty="0">
                <a:solidFill>
                  <a:schemeClr val="accent6"/>
                </a:solidFill>
              </a:rPr>
              <a:t>The "Water Quality Classification Model" project aims to develop a precise machine learning model for accurate classification, enabling early detection of contaminants and timely intervention. The system will integrate predictive analytics for forecasting, feature a user-friendly interface, and establish real-time monitoring for continuous assessment. Spatial analysis will identify regional patterns, and diverse data sources will enhance accuracy. The model will be flexible and customizable for different environments, aligning with regulatory standards through collaboration with authorities. Educational outreach will raise community awareness, and continuous improvement mechanisms will ensure responsiveness to user feedback. The project also explores cost-effective solutions, aiming for broad accessibility and sustainable water management practices.</a:t>
            </a:r>
            <a:endParaRPr sz="1500" dirty="0">
              <a:solidFill>
                <a:schemeClr val="accent6"/>
              </a:solidFill>
            </a:endParaRPr>
          </a:p>
        </p:txBody>
      </p:sp>
      <p:sp>
        <p:nvSpPr>
          <p:cNvPr id="572" name="Google Shape;572;p39"/>
          <p:cNvSpPr txBox="1">
            <a:spLocks noGrp="1"/>
          </p:cNvSpPr>
          <p:nvPr>
            <p:ph type="title" idx="2"/>
          </p:nvPr>
        </p:nvSpPr>
        <p:spPr>
          <a:xfrm>
            <a:off x="677031" y="282366"/>
            <a:ext cx="4713196"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rPr>
              <a:t>Objective</a:t>
            </a:r>
            <a:endParaRPr dirty="0">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8" name="Google Shape;578;p40"/>
          <p:cNvSpPr txBox="1">
            <a:spLocks noGrp="1"/>
          </p:cNvSpPr>
          <p:nvPr>
            <p:ph type="subTitle" idx="1"/>
          </p:nvPr>
        </p:nvSpPr>
        <p:spPr>
          <a:xfrm>
            <a:off x="781467" y="1903050"/>
            <a:ext cx="7581065" cy="2705450"/>
          </a:xfrm>
        </p:spPr>
        <p:txBody>
          <a:bodyPr spcFirstLastPara="1" wrap="square" lIns="91425" tIns="91425" rIns="91425" bIns="91425" anchor="t" anchorCtr="0">
            <a:normAutofit/>
          </a:bodyPr>
          <a:lstStyle/>
          <a:p>
            <a:pPr marL="0" lvl="0" indent="0" algn="just" rtl="0">
              <a:spcBef>
                <a:spcPts val="0"/>
              </a:spcBef>
              <a:spcAft>
                <a:spcPts val="600"/>
              </a:spcAft>
              <a:buNone/>
            </a:pPr>
            <a:r>
              <a:rPr lang="en-US" sz="1300" dirty="0"/>
              <a:t>Embarking on the frontier of environmental stewardship, the 'Water Quality Classification Model' project seeks to revolutionize the management of our precious water resources. This initiative endeavors to harness the power of machine learning for the accurate classification of water quality, facilitating early detection of contaminants and timely intervention. By integrating predictive analytics, real-time monitoring, and spatial analysis, the project aspires to provide a comprehensive solution that not only identifies regional patterns but also aligns with regulatory standards through collaboration with authorities. Through user-friendly interfaces, educational outreach, and continuous improvement mechanisms, the project aims to empower communities with knowledge, fostering sustainable water management practices and ensuring the availability of clean and safe water for generations to come.</a:t>
            </a:r>
          </a:p>
        </p:txBody>
      </p:sp>
      <p:sp>
        <p:nvSpPr>
          <p:cNvPr id="577" name="Google Shape;577;p40"/>
          <p:cNvSpPr txBox="1">
            <a:spLocks noGrp="1"/>
          </p:cNvSpPr>
          <p:nvPr>
            <p:ph type="title" idx="2"/>
          </p:nvPr>
        </p:nvSpPr>
        <p:spPr>
          <a:xfrm>
            <a:off x="715100" y="535000"/>
            <a:ext cx="6576000" cy="1511100"/>
          </a:xfrm>
        </p:spPr>
        <p:txBody>
          <a:bodyPr spcFirstLastPara="1" wrap="square" lIns="91425" tIns="91425" rIns="91425" bIns="91425" anchor="t" anchorCtr="0">
            <a:normAutofit/>
          </a:bodyPr>
          <a:lstStyle/>
          <a:p>
            <a:pPr marL="0" lvl="0" indent="0" rtl="0">
              <a:spcBef>
                <a:spcPts val="0"/>
              </a:spcBef>
              <a:spcAft>
                <a:spcPts val="0"/>
              </a:spcAft>
              <a:buNone/>
            </a:pPr>
            <a:r>
              <a:rPr lang="en-IN"/>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p:nvPr/>
        </p:nvSpPr>
        <p:spPr>
          <a:xfrm flipH="1">
            <a:off x="1025013" y="735353"/>
            <a:ext cx="6760095" cy="3672794"/>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txBox="1">
            <a:spLocks noGrp="1"/>
          </p:cNvSpPr>
          <p:nvPr>
            <p:ph type="title"/>
          </p:nvPr>
        </p:nvSpPr>
        <p:spPr>
          <a:xfrm>
            <a:off x="1713796" y="986293"/>
            <a:ext cx="5697269"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Why is this problem useful</a:t>
            </a:r>
            <a:endParaRPr sz="2400" dirty="0"/>
          </a:p>
        </p:txBody>
      </p:sp>
      <p:sp>
        <p:nvSpPr>
          <p:cNvPr id="597" name="Google Shape;597;p42"/>
          <p:cNvSpPr txBox="1">
            <a:spLocks noGrp="1"/>
          </p:cNvSpPr>
          <p:nvPr>
            <p:ph type="subTitle" idx="1"/>
          </p:nvPr>
        </p:nvSpPr>
        <p:spPr>
          <a:xfrm>
            <a:off x="1713796" y="1872201"/>
            <a:ext cx="5763636" cy="229514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300" dirty="0">
                <a:solidFill>
                  <a:srgbClr val="FFFEFC"/>
                </a:solidFill>
              </a:rPr>
              <a:t>The water quality classification problem is crucial for safeguarding public health, preserving ecosystems, and enabling sustainable resource management. Accurate assessments help prevent waterborne diseases, protect aquatic life, and support responsible water allocation. Early detection facilitates timely intervention, reduces environmental impact, and ensures compliance with regulatory standards. Community awareness and empowerment, along with the application of advanced technologies, contribute to global sustainability goals and foster innovation in environmental management. Solving this problem directly addresses fundamental aspects of human well-being, environmental resilience, and responsible resource utilization.</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300"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737840" y="16513"/>
            <a:ext cx="4405752"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Data understanding </a:t>
            </a:r>
          </a:p>
        </p:txBody>
      </p:sp>
      <p:sp>
        <p:nvSpPr>
          <p:cNvPr id="637" name="Google Shape;637;p45"/>
          <p:cNvSpPr txBox="1">
            <a:spLocks noGrp="1"/>
          </p:cNvSpPr>
          <p:nvPr>
            <p:ph type="body" idx="1"/>
          </p:nvPr>
        </p:nvSpPr>
        <p:spPr>
          <a:xfrm>
            <a:off x="832425" y="1407017"/>
            <a:ext cx="4218897" cy="2390255"/>
          </a:xfrm>
          <a:prstGeom prst="rect">
            <a:avLst/>
          </a:prstGeom>
        </p:spPr>
        <p:txBody>
          <a:bodyPr spcFirstLastPara="1" wrap="square" lIns="91425" tIns="91425" rIns="91425" bIns="91425" numCol="2" anchor="t" anchorCtr="0">
            <a:noAutofit/>
          </a:bodyPr>
          <a:lstStyle/>
          <a:p>
            <a:pPr algn="just" fontAlgn="base">
              <a:buFont typeface="Arial" panose="020B0604020202020204" pitchFamily="34" charset="0"/>
              <a:buChar char="•"/>
            </a:pPr>
            <a:r>
              <a:rPr lang="en-US" sz="1000" b="1" i="0" dirty="0">
                <a:solidFill>
                  <a:schemeClr val="accent4"/>
                </a:solidFill>
                <a:effectLst/>
                <a:latin typeface="inherit"/>
              </a:rPr>
              <a:t>pH</a:t>
            </a:r>
            <a:r>
              <a:rPr lang="en-US" sz="900" b="0" i="0" dirty="0">
                <a:solidFill>
                  <a:schemeClr val="accent4"/>
                </a:solidFill>
                <a:effectLst/>
                <a:latin typeface="inherit"/>
              </a:rPr>
              <a:t>: The pH level of the water.</a:t>
            </a:r>
          </a:p>
          <a:p>
            <a:pPr algn="just" fontAlgn="base">
              <a:buFont typeface="Arial" panose="020B0604020202020204" pitchFamily="34" charset="0"/>
              <a:buChar char="•"/>
            </a:pPr>
            <a:r>
              <a:rPr lang="en-US" sz="1000" b="1" dirty="0" err="1">
                <a:solidFill>
                  <a:schemeClr val="accent4"/>
                </a:solidFill>
                <a:latin typeface="inherit"/>
              </a:rPr>
              <a:t>Hardness:Water</a:t>
            </a:r>
            <a:r>
              <a:rPr lang="en-US" sz="900" b="0" i="0" dirty="0">
                <a:solidFill>
                  <a:schemeClr val="accent4"/>
                </a:solidFill>
                <a:effectLst/>
                <a:latin typeface="inherit"/>
              </a:rPr>
              <a:t> hardness, a measure of mineral content.</a:t>
            </a:r>
          </a:p>
          <a:p>
            <a:pPr algn="just" fontAlgn="base">
              <a:buFont typeface="Arial" panose="020B0604020202020204" pitchFamily="34" charset="0"/>
              <a:buChar char="•"/>
            </a:pPr>
            <a:r>
              <a:rPr lang="en-US" sz="1000" b="1" dirty="0">
                <a:solidFill>
                  <a:schemeClr val="accent4"/>
                </a:solidFill>
                <a:latin typeface="inherit"/>
              </a:rPr>
              <a:t>Solids: Total</a:t>
            </a:r>
            <a:r>
              <a:rPr lang="en-US" sz="900" b="0" i="0" dirty="0">
                <a:solidFill>
                  <a:schemeClr val="accent4"/>
                </a:solidFill>
                <a:effectLst/>
                <a:latin typeface="inherit"/>
              </a:rPr>
              <a:t> dissolved solids in the water.</a:t>
            </a:r>
          </a:p>
          <a:p>
            <a:pPr algn="just" fontAlgn="base">
              <a:buFont typeface="Arial" panose="020B0604020202020204" pitchFamily="34" charset="0"/>
              <a:buChar char="•"/>
            </a:pPr>
            <a:r>
              <a:rPr lang="en-US" sz="900" b="0" i="0" dirty="0">
                <a:solidFill>
                  <a:schemeClr val="accent4"/>
                </a:solidFill>
                <a:effectLst/>
                <a:latin typeface="inherit"/>
              </a:rPr>
              <a:t>Chloramines: Chloramines concentration in the water.</a:t>
            </a:r>
          </a:p>
          <a:p>
            <a:pPr algn="just" fontAlgn="base">
              <a:buFont typeface="Arial" panose="020B0604020202020204" pitchFamily="34" charset="0"/>
              <a:buChar char="•"/>
            </a:pPr>
            <a:r>
              <a:rPr lang="en-US" sz="1000" b="1" dirty="0" err="1">
                <a:solidFill>
                  <a:schemeClr val="accent4"/>
                </a:solidFill>
                <a:latin typeface="inherit"/>
              </a:rPr>
              <a:t>Sulfate:</a:t>
            </a:r>
            <a:r>
              <a:rPr lang="en-US" sz="900" b="0" i="0" dirty="0" err="1">
                <a:solidFill>
                  <a:schemeClr val="accent4"/>
                </a:solidFill>
                <a:effectLst/>
                <a:latin typeface="inherit"/>
              </a:rPr>
              <a:t>Sulfate</a:t>
            </a:r>
            <a:r>
              <a:rPr lang="en-US" sz="900" b="0" i="0" dirty="0">
                <a:solidFill>
                  <a:schemeClr val="accent4"/>
                </a:solidFill>
                <a:effectLst/>
                <a:latin typeface="inherit"/>
              </a:rPr>
              <a:t> concentration in the water.</a:t>
            </a:r>
          </a:p>
          <a:p>
            <a:pPr algn="just" fontAlgn="base">
              <a:buFont typeface="Arial" panose="020B0604020202020204" pitchFamily="34" charset="0"/>
              <a:buChar char="•"/>
            </a:pPr>
            <a:r>
              <a:rPr lang="en-US" sz="900" b="0" i="0" dirty="0">
                <a:solidFill>
                  <a:schemeClr val="accent4"/>
                </a:solidFill>
                <a:effectLst/>
                <a:latin typeface="inherit"/>
              </a:rPr>
              <a:t>Conductivity: Electrical conductivity of the water.</a:t>
            </a:r>
          </a:p>
          <a:p>
            <a:pPr algn="just" fontAlgn="base">
              <a:buFont typeface="Arial" panose="020B0604020202020204" pitchFamily="34" charset="0"/>
              <a:buChar char="•"/>
            </a:pPr>
            <a:r>
              <a:rPr lang="en-US" sz="1000" b="1" dirty="0">
                <a:solidFill>
                  <a:schemeClr val="accent4"/>
                </a:solidFill>
                <a:latin typeface="inherit"/>
              </a:rPr>
              <a:t>Organic carbon: </a:t>
            </a:r>
            <a:r>
              <a:rPr lang="en-US" sz="900" b="0" i="0" dirty="0">
                <a:solidFill>
                  <a:schemeClr val="accent4"/>
                </a:solidFill>
                <a:effectLst/>
                <a:latin typeface="inherit"/>
              </a:rPr>
              <a:t>Organic carbon content in the water.</a:t>
            </a:r>
          </a:p>
          <a:p>
            <a:pPr algn="just" fontAlgn="base">
              <a:buFont typeface="Arial" panose="020B0604020202020204" pitchFamily="34" charset="0"/>
              <a:buChar char="•"/>
            </a:pPr>
            <a:r>
              <a:rPr lang="en-US" sz="1000" b="1" dirty="0">
                <a:solidFill>
                  <a:schemeClr val="accent4"/>
                </a:solidFill>
                <a:latin typeface="inherit"/>
              </a:rPr>
              <a:t>Trihalomethanes: </a:t>
            </a:r>
            <a:r>
              <a:rPr lang="en-US" sz="900" b="0" i="0" dirty="0">
                <a:solidFill>
                  <a:schemeClr val="accent4"/>
                </a:solidFill>
                <a:effectLst/>
                <a:latin typeface="inherit"/>
              </a:rPr>
              <a:t>Trihalomethanes concentration in the water.</a:t>
            </a:r>
          </a:p>
          <a:p>
            <a:pPr algn="just" fontAlgn="base">
              <a:buFont typeface="Arial" panose="020B0604020202020204" pitchFamily="34" charset="0"/>
              <a:buChar char="•"/>
            </a:pPr>
            <a:r>
              <a:rPr lang="en-US" sz="1000" b="1" dirty="0">
                <a:solidFill>
                  <a:schemeClr val="accent4"/>
                </a:solidFill>
                <a:latin typeface="inherit"/>
              </a:rPr>
              <a:t>Turbidity: </a:t>
            </a:r>
            <a:r>
              <a:rPr lang="en-US" sz="900" b="0" i="0" dirty="0">
                <a:solidFill>
                  <a:schemeClr val="accent4"/>
                </a:solidFill>
                <a:effectLst/>
                <a:latin typeface="inherit"/>
              </a:rPr>
              <a:t>Turbidity level, a measure of water clarity.</a:t>
            </a:r>
          </a:p>
          <a:p>
            <a:pPr algn="just" fontAlgn="base">
              <a:buFont typeface="Arial" panose="020B0604020202020204" pitchFamily="34" charset="0"/>
              <a:buChar char="•"/>
            </a:pPr>
            <a:r>
              <a:rPr lang="en-US" sz="1000" b="1" dirty="0">
                <a:solidFill>
                  <a:schemeClr val="accent4"/>
                </a:solidFill>
                <a:latin typeface="inherit"/>
              </a:rPr>
              <a:t>Potability:</a:t>
            </a:r>
            <a:r>
              <a:rPr lang="en-US" sz="900" b="0" i="0" dirty="0">
                <a:solidFill>
                  <a:schemeClr val="accent4"/>
                </a:solidFill>
                <a:effectLst/>
                <a:latin typeface="inherit"/>
              </a:rPr>
              <a:t>Target variable; indicates water potability with values 1 (potable) and 0 (not potable).</a:t>
            </a:r>
            <a:endParaRPr lang="en-US" sz="900" dirty="0">
              <a:solidFill>
                <a:schemeClr val="accent4"/>
              </a:solidFill>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3"/>
          <p:cNvSpPr txBox="1">
            <a:spLocks noGrp="1"/>
          </p:cNvSpPr>
          <p:nvPr>
            <p:ph type="title" idx="4294967295"/>
          </p:nvPr>
        </p:nvSpPr>
        <p:spPr>
          <a:xfrm>
            <a:off x="1429261" y="1703420"/>
            <a:ext cx="2075632" cy="262539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28600" lvl="0" indent="-228600" algn="l" rtl="0">
              <a:lnSpc>
                <a:spcPct val="110000"/>
              </a:lnSpc>
              <a:spcBef>
                <a:spcPts val="0"/>
              </a:spcBef>
              <a:spcAft>
                <a:spcPts val="0"/>
              </a:spcAft>
              <a:buClr>
                <a:schemeClr val="lt1"/>
              </a:buClr>
              <a:buSzPts val="1800"/>
              <a:buFont typeface="Wingdings" panose="05000000000000000000" pitchFamily="2" charset="2"/>
              <a:buChar char="ü"/>
            </a:pPr>
            <a:r>
              <a:rPr lang="en-US" sz="800" dirty="0"/>
              <a:t>Data loaded into collections using </a:t>
            </a:r>
            <a:r>
              <a:rPr lang="en-US" sz="800" dirty="0" err="1"/>
              <a:t>pymongo</a:t>
            </a:r>
            <a:r>
              <a:rPr lang="en-US" sz="800" dirty="0"/>
              <a:t> for directly storing it in the cloud/local database</a:t>
            </a:r>
            <a:br>
              <a:rPr lang="en-US" sz="800" dirty="0"/>
            </a:br>
            <a:r>
              <a:rPr lang="en-US" sz="800" dirty="0"/>
              <a:t>Basic EDA performed using various commands</a:t>
            </a:r>
            <a:br>
              <a:rPr lang="en-US" sz="800" dirty="0"/>
            </a:br>
            <a:br>
              <a:rPr lang="en" sz="1000" b="0" dirty="0">
                <a:latin typeface="Times New Roman" panose="02020603050405020304" pitchFamily="18" charset="0"/>
                <a:cs typeface="Times New Roman" panose="02020603050405020304" pitchFamily="18" charset="0"/>
              </a:rPr>
            </a:br>
            <a:endParaRPr sz="1000" b="0" dirty="0">
              <a:latin typeface="Times New Roman" panose="02020603050405020304" pitchFamily="18" charset="0"/>
              <a:cs typeface="Times New Roman" panose="02020603050405020304" pitchFamily="18" charset="0"/>
            </a:endParaRPr>
          </a:p>
        </p:txBody>
      </p:sp>
      <p:sp>
        <p:nvSpPr>
          <p:cNvPr id="607" name="Google Shape;607;p43"/>
          <p:cNvSpPr txBox="1">
            <a:spLocks noGrp="1"/>
          </p:cNvSpPr>
          <p:nvPr>
            <p:ph type="title" idx="4294967295"/>
          </p:nvPr>
        </p:nvSpPr>
        <p:spPr>
          <a:xfrm>
            <a:off x="1168493" y="1133006"/>
            <a:ext cx="2336400" cy="527700"/>
          </a:xfrm>
          <a:prstGeom prst="rect">
            <a:avLst/>
          </a:prstGeom>
        </p:spPr>
        <p:txBody>
          <a:bodyPr spcFirstLastPara="1" wrap="square" lIns="91425" tIns="91425" rIns="91425" bIns="91425" anchor="ctr" anchorCtr="0">
            <a:noAutofit/>
          </a:bodyPr>
          <a:lstStyle/>
          <a:p>
            <a:pPr marL="0" lvl="0" indent="0" algn="ctr" rtl="0">
              <a:lnSpc>
                <a:spcPct val="110000"/>
              </a:lnSpc>
              <a:spcBef>
                <a:spcPts val="0"/>
              </a:spcBef>
              <a:spcAft>
                <a:spcPts val="0"/>
              </a:spcAft>
              <a:buClr>
                <a:schemeClr val="lt1"/>
              </a:buClr>
              <a:buSzPts val="2000"/>
              <a:buNone/>
            </a:pPr>
            <a:r>
              <a:rPr lang="en-US" sz="1200" dirty="0"/>
              <a:t>LOAD DATA</a:t>
            </a:r>
          </a:p>
        </p:txBody>
      </p:sp>
      <p:sp>
        <p:nvSpPr>
          <p:cNvPr id="609" name="Google Shape;609;p43"/>
          <p:cNvSpPr txBox="1">
            <a:spLocks noGrp="1"/>
          </p:cNvSpPr>
          <p:nvPr>
            <p:ph type="title" idx="4294967295"/>
          </p:nvPr>
        </p:nvSpPr>
        <p:spPr>
          <a:xfrm>
            <a:off x="3824245" y="1121150"/>
            <a:ext cx="2075632" cy="527700"/>
          </a:xfrm>
          <a:prstGeom prst="rect">
            <a:avLst/>
          </a:prstGeom>
        </p:spPr>
        <p:txBody>
          <a:bodyPr spcFirstLastPara="1" wrap="square" lIns="91425" tIns="91425" rIns="91425" bIns="91425" anchor="ctr" anchorCtr="0">
            <a:noAutofit/>
          </a:bodyPr>
          <a:lstStyle/>
          <a:p>
            <a:pPr>
              <a:lnSpc>
                <a:spcPct val="110000"/>
              </a:lnSpc>
              <a:buClr>
                <a:schemeClr val="lt1"/>
              </a:buClr>
              <a:buSzPts val="2000"/>
            </a:pPr>
            <a:r>
              <a:rPr lang="en-IN" sz="1200" dirty="0"/>
              <a:t>DATA WRANGLING</a:t>
            </a:r>
          </a:p>
        </p:txBody>
      </p:sp>
      <p:sp>
        <p:nvSpPr>
          <p:cNvPr id="611" name="Google Shape;611;p43"/>
          <p:cNvSpPr txBox="1">
            <a:spLocks noGrp="1"/>
          </p:cNvSpPr>
          <p:nvPr>
            <p:ph type="title" idx="4294967295"/>
          </p:nvPr>
        </p:nvSpPr>
        <p:spPr>
          <a:xfrm>
            <a:off x="6189934" y="1194618"/>
            <a:ext cx="2075632" cy="440781"/>
          </a:xfrm>
          <a:prstGeom prst="rect">
            <a:avLst/>
          </a:prstGeom>
        </p:spPr>
        <p:txBody>
          <a:bodyPr spcFirstLastPara="1" wrap="square" lIns="91425" tIns="91425" rIns="91425" bIns="91425" anchor="ctr" anchorCtr="0">
            <a:noAutofit/>
          </a:bodyPr>
          <a:lstStyle/>
          <a:p>
            <a:pPr>
              <a:lnSpc>
                <a:spcPct val="110000"/>
              </a:lnSpc>
              <a:buClr>
                <a:schemeClr val="lt1"/>
              </a:buClr>
              <a:buSzPts val="2000"/>
            </a:pPr>
            <a:r>
              <a:rPr lang="en-US" sz="1200" dirty="0"/>
              <a:t>PIPELINES</a:t>
            </a:r>
          </a:p>
        </p:txBody>
      </p:sp>
      <p:sp>
        <p:nvSpPr>
          <p:cNvPr id="614" name="Google Shape;614;p43"/>
          <p:cNvSpPr txBox="1">
            <a:spLocks noGrp="1"/>
          </p:cNvSpPr>
          <p:nvPr>
            <p:ph type="title"/>
          </p:nvPr>
        </p:nvSpPr>
        <p:spPr>
          <a:xfrm>
            <a:off x="1820510" y="528340"/>
            <a:ext cx="608310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Exploration</a:t>
            </a:r>
            <a:endParaRPr dirty="0"/>
          </a:p>
        </p:txBody>
      </p:sp>
      <p:sp>
        <p:nvSpPr>
          <p:cNvPr id="2" name="Google Shape;602;p43">
            <a:extLst>
              <a:ext uri="{FF2B5EF4-FFF2-40B4-BE49-F238E27FC236}">
                <a16:creationId xmlns:a16="http://schemas.microsoft.com/office/drawing/2014/main" id="{4A3987B8-1673-949C-9FDB-D7FC5520D5AA}"/>
              </a:ext>
            </a:extLst>
          </p:cNvPr>
          <p:cNvSpPr txBox="1">
            <a:spLocks/>
          </p:cNvSpPr>
          <p:nvPr/>
        </p:nvSpPr>
        <p:spPr>
          <a:xfrm>
            <a:off x="3824245" y="1699054"/>
            <a:ext cx="2075632" cy="262975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228600" lvl="0" indent="-228600" algn="l" rtl="0">
              <a:lnSpc>
                <a:spcPct val="110000"/>
              </a:lnSpc>
              <a:spcBef>
                <a:spcPts val="0"/>
              </a:spcBef>
              <a:spcAft>
                <a:spcPts val="0"/>
              </a:spcAft>
              <a:buClr>
                <a:schemeClr val="lt1"/>
              </a:buClr>
              <a:buSzPts val="1700"/>
              <a:buFont typeface="Wingdings" panose="05000000000000000000" pitchFamily="2" charset="2"/>
              <a:buChar char="ü"/>
            </a:pPr>
            <a:r>
              <a:rPr lang="en-US" sz="800" dirty="0"/>
              <a:t>Data cleaning &amp; wrangling using </a:t>
            </a:r>
            <a:r>
              <a:rPr lang="en-US" sz="800" dirty="0" err="1"/>
              <a:t>Pyspark</a:t>
            </a:r>
            <a:endParaRPr lang="en-US" sz="800" dirty="0"/>
          </a:p>
          <a:p>
            <a:pPr marL="228600" lvl="0" indent="-228600" algn="l" rtl="0">
              <a:lnSpc>
                <a:spcPct val="110000"/>
              </a:lnSpc>
              <a:spcBef>
                <a:spcPts val="1800"/>
              </a:spcBef>
              <a:spcAft>
                <a:spcPts val="0"/>
              </a:spcAft>
              <a:buClr>
                <a:schemeClr val="lt1"/>
              </a:buClr>
              <a:buSzPts val="1700"/>
              <a:buFont typeface="Wingdings" panose="05000000000000000000" pitchFamily="2" charset="2"/>
              <a:buChar char="ü"/>
            </a:pPr>
            <a:r>
              <a:rPr lang="en-US" sz="800" dirty="0"/>
              <a:t>Mean summary for numerical column</a:t>
            </a:r>
          </a:p>
          <a:p>
            <a:pPr marL="228600" lvl="0" indent="-228600" algn="l" rtl="0">
              <a:lnSpc>
                <a:spcPct val="110000"/>
              </a:lnSpc>
              <a:spcBef>
                <a:spcPts val="1800"/>
              </a:spcBef>
              <a:spcAft>
                <a:spcPts val="0"/>
              </a:spcAft>
              <a:buClr>
                <a:schemeClr val="lt1"/>
              </a:buClr>
              <a:buSzPts val="1700"/>
              <a:buFont typeface="Wingdings" panose="05000000000000000000" pitchFamily="2" charset="2"/>
              <a:buChar char="ü"/>
            </a:pPr>
            <a:r>
              <a:rPr lang="en-US" sz="800" dirty="0"/>
              <a:t>No. of stops during various times of day </a:t>
            </a:r>
          </a:p>
          <a:p>
            <a:pPr marL="228600" lvl="0" indent="-228600" algn="l" rtl="0">
              <a:lnSpc>
                <a:spcPct val="110000"/>
              </a:lnSpc>
              <a:spcBef>
                <a:spcPts val="1800"/>
              </a:spcBef>
              <a:spcAft>
                <a:spcPts val="0"/>
              </a:spcAft>
              <a:buClr>
                <a:schemeClr val="lt1"/>
              </a:buClr>
              <a:buSzPts val="1700"/>
              <a:buFont typeface="Wingdings" panose="05000000000000000000" pitchFamily="2" charset="2"/>
              <a:buChar char="ü"/>
            </a:pPr>
            <a:r>
              <a:rPr lang="en-US" sz="800" dirty="0"/>
              <a:t>Categorical distributions for various categorical columns</a:t>
            </a:r>
          </a:p>
          <a:p>
            <a:pPr marL="228600" lvl="0" indent="-228600" algn="l" rtl="0">
              <a:lnSpc>
                <a:spcPct val="110000"/>
              </a:lnSpc>
              <a:spcBef>
                <a:spcPts val="1800"/>
              </a:spcBef>
              <a:spcAft>
                <a:spcPts val="0"/>
              </a:spcAft>
              <a:buClr>
                <a:schemeClr val="lt1"/>
              </a:buClr>
              <a:buSzPts val="1700"/>
              <a:buFont typeface="Wingdings" panose="05000000000000000000" pitchFamily="2" charset="2"/>
              <a:buChar char="ü"/>
            </a:pPr>
            <a:r>
              <a:rPr lang="en-US" sz="800" dirty="0"/>
              <a:t>Using String Indexer , one hot encoding &amp; vector assembler</a:t>
            </a:r>
          </a:p>
        </p:txBody>
      </p:sp>
      <p:sp>
        <p:nvSpPr>
          <p:cNvPr id="3" name="Google Shape;602;p43">
            <a:extLst>
              <a:ext uri="{FF2B5EF4-FFF2-40B4-BE49-F238E27FC236}">
                <a16:creationId xmlns:a16="http://schemas.microsoft.com/office/drawing/2014/main" id="{18EB4093-6283-C70B-0CD9-B334FB871B9D}"/>
              </a:ext>
            </a:extLst>
          </p:cNvPr>
          <p:cNvSpPr txBox="1">
            <a:spLocks/>
          </p:cNvSpPr>
          <p:nvPr/>
        </p:nvSpPr>
        <p:spPr>
          <a:xfrm>
            <a:off x="6189934" y="1688906"/>
            <a:ext cx="2075632" cy="262975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228600" lvl="0" indent="-228600" algn="l" rtl="0">
              <a:lnSpc>
                <a:spcPct val="110000"/>
              </a:lnSpc>
              <a:spcBef>
                <a:spcPts val="0"/>
              </a:spcBef>
              <a:spcAft>
                <a:spcPts val="0"/>
              </a:spcAft>
              <a:buClr>
                <a:schemeClr val="lt1"/>
              </a:buClr>
              <a:buSzPts val="1700"/>
              <a:buFont typeface="Wingdings" panose="05000000000000000000" pitchFamily="2" charset="2"/>
              <a:buChar char="ü"/>
            </a:pPr>
            <a:r>
              <a:rPr lang="en-US" sz="800" dirty="0"/>
              <a:t>Building pipelines for pre-processing including stages for String Indexer , one hot encoding &amp; vector assembler</a:t>
            </a:r>
          </a:p>
          <a:p>
            <a:pPr marL="228600" lvl="0" indent="-228600" algn="l" rtl="0">
              <a:lnSpc>
                <a:spcPct val="110000"/>
              </a:lnSpc>
              <a:spcBef>
                <a:spcPts val="1800"/>
              </a:spcBef>
              <a:spcAft>
                <a:spcPts val="0"/>
              </a:spcAft>
              <a:buClr>
                <a:schemeClr val="lt1"/>
              </a:buClr>
              <a:buSzPts val="1700"/>
              <a:buFont typeface="Wingdings" panose="05000000000000000000" pitchFamily="2" charset="2"/>
              <a:buChar char="ü"/>
            </a:pPr>
            <a:r>
              <a:rPr lang="en-US" sz="800" dirty="0"/>
              <a:t>Building pipelines for both Machine learning models (RF &amp; DT)</a:t>
            </a:r>
          </a:p>
          <a:p>
            <a:pPr marL="228600" lvl="0" indent="-228600" algn="l" rtl="0">
              <a:lnSpc>
                <a:spcPct val="110000"/>
              </a:lnSpc>
              <a:spcBef>
                <a:spcPts val="1800"/>
              </a:spcBef>
              <a:spcAft>
                <a:spcPts val="0"/>
              </a:spcAft>
              <a:buClr>
                <a:schemeClr val="lt1"/>
              </a:buClr>
              <a:buSzPts val="1700"/>
              <a:buFont typeface="Wingdings" panose="05000000000000000000" pitchFamily="2" charset="2"/>
              <a:buChar char="ü"/>
            </a:pPr>
            <a:r>
              <a:rPr lang="en-US" sz="800" dirty="0"/>
              <a:t>The pipelines for models have stages for fitting , testing &amp; evaluating the models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65"/>
          <p:cNvSpPr txBox="1">
            <a:spLocks noGrp="1"/>
          </p:cNvSpPr>
          <p:nvPr>
            <p:ph type="title"/>
          </p:nvPr>
        </p:nvSpPr>
        <p:spPr>
          <a:xfrm>
            <a:off x="499028" y="205186"/>
            <a:ext cx="81459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EDA</a:t>
            </a:r>
            <a:endParaRPr dirty="0"/>
          </a:p>
        </p:txBody>
      </p:sp>
      <p:sp>
        <p:nvSpPr>
          <p:cNvPr id="1124" name="Google Shape;1124;p65"/>
          <p:cNvSpPr/>
          <p:nvPr/>
        </p:nvSpPr>
        <p:spPr>
          <a:xfrm>
            <a:off x="1985692" y="2115600"/>
            <a:ext cx="1185" cy="6288"/>
          </a:xfrm>
          <a:custGeom>
            <a:avLst/>
            <a:gdLst/>
            <a:ahLst/>
            <a:cxnLst/>
            <a:rect l="l" t="t" r="r" b="b"/>
            <a:pathLst>
              <a:path w="36" h="191" extrusionOk="0">
                <a:moveTo>
                  <a:pt x="36" y="0"/>
                </a:moveTo>
                <a:cubicBezTo>
                  <a:pt x="12" y="72"/>
                  <a:pt x="0" y="131"/>
                  <a:pt x="0" y="191"/>
                </a:cubicBezTo>
                <a:lnTo>
                  <a:pt x="36" y="0"/>
                </a:lnTo>
                <a:close/>
              </a:path>
            </a:pathLst>
          </a:custGeom>
          <a:solidFill>
            <a:srgbClr val="00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B2194C6-7FEC-1F86-A0A3-B2DE584C0757}"/>
              </a:ext>
            </a:extLst>
          </p:cNvPr>
          <p:cNvPicPr>
            <a:picLocks noChangeAspect="1"/>
          </p:cNvPicPr>
          <p:nvPr/>
        </p:nvPicPr>
        <p:blipFill>
          <a:blip r:embed="rId3"/>
          <a:stretch>
            <a:fillRect/>
          </a:stretch>
        </p:blipFill>
        <p:spPr>
          <a:xfrm>
            <a:off x="652483" y="859306"/>
            <a:ext cx="3757792" cy="247674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D9AB34A-4753-60E7-8EEE-6AB08D26D5A3}"/>
              </a:ext>
            </a:extLst>
          </p:cNvPr>
          <p:cNvPicPr>
            <a:picLocks noChangeAspect="1"/>
          </p:cNvPicPr>
          <p:nvPr/>
        </p:nvPicPr>
        <p:blipFill>
          <a:blip r:embed="rId4"/>
          <a:stretch>
            <a:fillRect/>
          </a:stretch>
        </p:blipFill>
        <p:spPr>
          <a:xfrm>
            <a:off x="4575430" y="859306"/>
            <a:ext cx="4069542" cy="249466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1ACC5E2-4D48-E78D-7674-9F1D4AE56786}"/>
              </a:ext>
            </a:extLst>
          </p:cNvPr>
          <p:cNvPicPr>
            <a:picLocks noChangeAspect="1"/>
          </p:cNvPicPr>
          <p:nvPr/>
        </p:nvPicPr>
        <p:blipFill>
          <a:blip r:embed="rId5"/>
          <a:stretch>
            <a:fillRect/>
          </a:stretch>
        </p:blipFill>
        <p:spPr>
          <a:xfrm>
            <a:off x="652483" y="3516811"/>
            <a:ext cx="8027449" cy="90640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txBox="1">
            <a:spLocks noGrp="1"/>
          </p:cNvSpPr>
          <p:nvPr>
            <p:ph type="title"/>
          </p:nvPr>
        </p:nvSpPr>
        <p:spPr>
          <a:xfrm>
            <a:off x="413147" y="411956"/>
            <a:ext cx="8318700" cy="531691"/>
          </a:xfrm>
          <a:prstGeom prst="rect">
            <a:avLst/>
          </a:prstGeom>
          <a:noFill/>
          <a:ln>
            <a:noFill/>
          </a:ln>
        </p:spPr>
        <p:txBody>
          <a:bodyPr spcFirstLastPara="1" wrap="square" lIns="0" tIns="0" rIns="0" bIns="0" anchor="t" anchorCtr="0">
            <a:noAutofit/>
          </a:bodyPr>
          <a:lstStyle/>
          <a:p>
            <a:pPr algn="ctr"/>
            <a:r>
              <a:rPr lang="en-US" dirty="0"/>
              <a:t>Flow</a:t>
            </a:r>
            <a:endParaRPr dirty="0"/>
          </a:p>
        </p:txBody>
      </p:sp>
      <p:grpSp>
        <p:nvGrpSpPr>
          <p:cNvPr id="284" name="Google Shape;284;p25"/>
          <p:cNvGrpSpPr/>
          <p:nvPr/>
        </p:nvGrpSpPr>
        <p:grpSpPr>
          <a:xfrm>
            <a:off x="415584" y="1584723"/>
            <a:ext cx="8551435" cy="2984896"/>
            <a:chOff x="3249" y="0"/>
            <a:chExt cx="11083776" cy="3979861"/>
          </a:xfrm>
        </p:grpSpPr>
        <p:sp>
          <p:nvSpPr>
            <p:cNvPr id="285" name="Google Shape;285;p25"/>
            <p:cNvSpPr/>
            <p:nvPr/>
          </p:nvSpPr>
          <p:spPr>
            <a:xfrm rot="-5400000">
              <a:off x="1332060" y="1011950"/>
              <a:ext cx="602312" cy="1955960"/>
            </a:xfrm>
            <a:prstGeom prst="round2SameRect">
              <a:avLst>
                <a:gd name="adj1" fmla="val 16667"/>
                <a:gd name="adj2" fmla="val 0"/>
              </a:avLst>
            </a:prstGeom>
            <a:solidFill>
              <a:schemeClr val="accent5"/>
            </a:solidFill>
            <a:ln w="12700" cap="flat" cmpd="sng">
              <a:solidFill>
                <a:schemeClr val="accent5"/>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286" name="Google Shape;286;p25"/>
            <p:cNvSpPr txBox="1"/>
            <p:nvPr/>
          </p:nvSpPr>
          <p:spPr>
            <a:xfrm>
              <a:off x="615437" y="1718175"/>
              <a:ext cx="1926559" cy="543508"/>
            </a:xfrm>
            <a:prstGeom prst="rect">
              <a:avLst/>
            </a:prstGeom>
            <a:noFill/>
            <a:ln>
              <a:noFill/>
            </a:ln>
          </p:spPr>
          <p:txBody>
            <a:bodyPr spcFirstLastPara="1" wrap="square" lIns="102863" tIns="102863" rIns="102863" bIns="102863" anchor="ctr" anchorCtr="1">
              <a:noAutofit/>
            </a:bodyPr>
            <a:lstStyle/>
            <a:p>
              <a:pPr algn="ctr">
                <a:lnSpc>
                  <a:spcPct val="90000"/>
                </a:lnSpc>
                <a:buClr>
                  <a:schemeClr val="lt1"/>
                </a:buClr>
                <a:buSzPts val="1800"/>
              </a:pPr>
              <a:r>
                <a:rPr lang="en-US" sz="1350" dirty="0">
                  <a:solidFill>
                    <a:schemeClr val="lt1"/>
                  </a:solidFill>
                  <a:latin typeface="Gill Sans"/>
                  <a:ea typeface="Gill Sans"/>
                  <a:cs typeface="Gill Sans"/>
                  <a:sym typeface="Gill Sans"/>
                </a:rPr>
                <a:t>Loading data</a:t>
              </a:r>
              <a:endParaRPr sz="1050" dirty="0"/>
            </a:p>
          </p:txBody>
        </p:sp>
        <p:sp>
          <p:nvSpPr>
            <p:cNvPr id="287" name="Google Shape;287;p25"/>
            <p:cNvSpPr/>
            <p:nvPr/>
          </p:nvSpPr>
          <p:spPr>
            <a:xfrm>
              <a:off x="3249" y="0"/>
              <a:ext cx="3259934" cy="1392951"/>
            </a:xfrm>
            <a:prstGeom prst="rect">
              <a:avLst/>
            </a:prstGeom>
            <a:noFill/>
            <a:ln>
              <a:noFill/>
            </a:ln>
          </p:spPr>
          <p:txBody>
            <a:bodyPr spcFirstLastPara="1" wrap="square" lIns="68569" tIns="68569" rIns="68569" bIns="68569" anchor="ctr" anchorCtr="0">
              <a:noAutofit/>
            </a:bodyPr>
            <a:lstStyle/>
            <a:p>
              <a:endParaRPr sz="1050"/>
            </a:p>
          </p:txBody>
        </p:sp>
        <p:sp>
          <p:nvSpPr>
            <p:cNvPr id="288" name="Google Shape;288;p25"/>
            <p:cNvSpPr txBox="1"/>
            <p:nvPr/>
          </p:nvSpPr>
          <p:spPr>
            <a:xfrm>
              <a:off x="3249" y="512249"/>
              <a:ext cx="3259935" cy="880701"/>
            </a:xfrm>
            <a:prstGeom prst="rect">
              <a:avLst/>
            </a:prstGeom>
            <a:noFill/>
            <a:ln>
              <a:noFill/>
            </a:ln>
          </p:spPr>
          <p:txBody>
            <a:bodyPr spcFirstLastPara="1" wrap="square" lIns="0" tIns="0" rIns="0" bIns="102863" anchor="b" anchorCtr="1">
              <a:noAutofit/>
            </a:bodyPr>
            <a:lstStyle/>
            <a:p>
              <a:pPr algn="just">
                <a:lnSpc>
                  <a:spcPct val="90000"/>
                </a:lnSpc>
                <a:buClr>
                  <a:schemeClr val="lt1"/>
                </a:buClr>
                <a:buSzPts val="1800"/>
              </a:pPr>
              <a:r>
                <a:rPr lang="en-US" sz="1350" dirty="0">
                  <a:solidFill>
                    <a:schemeClr val="accent6"/>
                  </a:solidFill>
                  <a:latin typeface="Gill Sans"/>
                  <a:ea typeface="Gill Sans"/>
                  <a:cs typeface="Gill Sans"/>
                  <a:sym typeface="Gill Sans"/>
                </a:rPr>
                <a:t>Load the data using </a:t>
              </a:r>
              <a:r>
                <a:rPr lang="en-US" sz="1350" dirty="0" err="1">
                  <a:solidFill>
                    <a:schemeClr val="accent6"/>
                  </a:solidFill>
                  <a:latin typeface="Gill Sans"/>
                  <a:ea typeface="Gill Sans"/>
                  <a:cs typeface="Gill Sans"/>
                  <a:sym typeface="Gill Sans"/>
                </a:rPr>
                <a:t>Pymongo</a:t>
              </a:r>
              <a:r>
                <a:rPr lang="en-US" sz="1350" dirty="0">
                  <a:solidFill>
                    <a:schemeClr val="accent6"/>
                  </a:solidFill>
                  <a:latin typeface="Gill Sans"/>
                  <a:ea typeface="Gill Sans"/>
                  <a:cs typeface="Gill Sans"/>
                  <a:sym typeface="Gill Sans"/>
                </a:rPr>
                <a:t> after establishing a connection &amp; creating Database</a:t>
              </a:r>
              <a:endParaRPr sz="1050" dirty="0">
                <a:solidFill>
                  <a:schemeClr val="accent6"/>
                </a:solidFill>
              </a:endParaRPr>
            </a:p>
          </p:txBody>
        </p:sp>
        <p:cxnSp>
          <p:nvCxnSpPr>
            <p:cNvPr id="289" name="Google Shape;289;p25"/>
            <p:cNvCxnSpPr/>
            <p:nvPr/>
          </p:nvCxnSpPr>
          <p:spPr>
            <a:xfrm>
              <a:off x="1633216" y="1472548"/>
              <a:ext cx="0" cy="318388"/>
            </a:xfrm>
            <a:prstGeom prst="straightConnector1">
              <a:avLst/>
            </a:prstGeom>
            <a:noFill/>
            <a:ln w="9525" cap="flat" cmpd="sng">
              <a:solidFill>
                <a:schemeClr val="accent5"/>
              </a:solidFill>
              <a:prstDash val="dash"/>
              <a:miter lim="800000"/>
              <a:headEnd type="none" w="sm" len="sm"/>
              <a:tailEnd type="none" w="sm" len="sm"/>
            </a:ln>
          </p:spPr>
        </p:cxnSp>
        <p:sp>
          <p:nvSpPr>
            <p:cNvPr id="290" name="Google Shape;290;p25"/>
            <p:cNvSpPr/>
            <p:nvPr/>
          </p:nvSpPr>
          <p:spPr>
            <a:xfrm>
              <a:off x="1593417" y="1392951"/>
              <a:ext cx="79597" cy="79597"/>
            </a:xfrm>
            <a:prstGeom prst="ellipse">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291" name="Google Shape;291;p25"/>
            <p:cNvSpPr/>
            <p:nvPr/>
          </p:nvSpPr>
          <p:spPr>
            <a:xfrm>
              <a:off x="2611196" y="1688774"/>
              <a:ext cx="1955960" cy="602312"/>
            </a:xfrm>
            <a:prstGeom prst="rect">
              <a:avLst/>
            </a:prstGeom>
            <a:solidFill>
              <a:srgbClr val="8080AC"/>
            </a:solidFill>
            <a:ln w="12700" cap="flat" cmpd="sng">
              <a:solidFill>
                <a:srgbClr val="8080AC"/>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292" name="Google Shape;292;p25"/>
            <p:cNvSpPr txBox="1"/>
            <p:nvPr/>
          </p:nvSpPr>
          <p:spPr>
            <a:xfrm>
              <a:off x="2611196" y="1688774"/>
              <a:ext cx="1955960" cy="602312"/>
            </a:xfrm>
            <a:prstGeom prst="rect">
              <a:avLst/>
            </a:prstGeom>
            <a:noFill/>
            <a:ln>
              <a:noFill/>
            </a:ln>
          </p:spPr>
          <p:txBody>
            <a:bodyPr spcFirstLastPara="1" wrap="square" lIns="0" tIns="102863" rIns="0" bIns="0" anchor="t" anchorCtr="1">
              <a:noAutofit/>
            </a:bodyPr>
            <a:lstStyle>
              <a:defPPr marR="0" lvl="0" algn="l" rtl="0">
                <a:lnSpc>
                  <a:spcPct val="100000"/>
                </a:lnSpc>
                <a:spcBef>
                  <a:spcPts val="0"/>
                </a:spcBef>
                <a:spcAft>
                  <a:spcPts val="0"/>
                </a:spcAft>
              </a:defPPr>
              <a:lvl1pPr algn="ctr">
                <a:lnSpc>
                  <a:spcPct val="90000"/>
                </a:lnSpc>
                <a:buClr>
                  <a:schemeClr val="lt1"/>
                </a:buClr>
                <a:buSzPts val="1800"/>
                <a:defRPr sz="1350">
                  <a:solidFill>
                    <a:schemeClr val="accent6"/>
                  </a:solidFill>
                  <a:latin typeface="Gill Sans"/>
                </a:defRPr>
              </a:lvl1pPr>
            </a:lstStyle>
            <a:p>
              <a:r>
                <a:rPr lang="en-US" dirty="0">
                  <a:sym typeface="Gill Sans"/>
                </a:rPr>
                <a:t>EDA</a:t>
              </a:r>
              <a:endParaRPr dirty="0"/>
            </a:p>
          </p:txBody>
        </p:sp>
        <p:sp>
          <p:nvSpPr>
            <p:cNvPr id="293" name="Google Shape;293;p25"/>
            <p:cNvSpPr/>
            <p:nvPr/>
          </p:nvSpPr>
          <p:spPr>
            <a:xfrm>
              <a:off x="1959209" y="2586910"/>
              <a:ext cx="3259934" cy="1392951"/>
            </a:xfrm>
            <a:prstGeom prst="rect">
              <a:avLst/>
            </a:prstGeom>
            <a:noFill/>
            <a:ln>
              <a:noFill/>
            </a:ln>
          </p:spPr>
          <p:txBody>
            <a:bodyPr spcFirstLastPara="1" wrap="square" lIns="68569" tIns="68569" rIns="68569" bIns="68569" anchor="ctr" anchorCtr="0">
              <a:noAutofit/>
            </a:bodyPr>
            <a:lstStyle/>
            <a:p>
              <a:endParaRPr sz="1050"/>
            </a:p>
          </p:txBody>
        </p:sp>
        <p:sp>
          <p:nvSpPr>
            <p:cNvPr id="294" name="Google Shape;294;p25"/>
            <p:cNvSpPr txBox="1"/>
            <p:nvPr/>
          </p:nvSpPr>
          <p:spPr>
            <a:xfrm>
              <a:off x="1959209" y="2586910"/>
              <a:ext cx="3259934" cy="1154159"/>
            </a:xfrm>
            <a:prstGeom prst="rect">
              <a:avLst/>
            </a:prstGeom>
            <a:noFill/>
            <a:ln>
              <a:noFill/>
            </a:ln>
          </p:spPr>
          <p:txBody>
            <a:bodyPr spcFirstLastPara="1" wrap="square" lIns="0" tIns="102863" rIns="0" bIns="0" anchor="t" anchorCtr="1">
              <a:noAutofit/>
            </a:bodyPr>
            <a:lstStyle/>
            <a:p>
              <a:pPr algn="just">
                <a:lnSpc>
                  <a:spcPct val="90000"/>
                </a:lnSpc>
                <a:buClr>
                  <a:schemeClr val="lt1"/>
                </a:buClr>
                <a:buSzPts val="1800"/>
              </a:pPr>
              <a:r>
                <a:rPr lang="en-US" sz="1350" dirty="0">
                  <a:solidFill>
                    <a:schemeClr val="accent6"/>
                  </a:solidFill>
                  <a:latin typeface="Gill Sans"/>
                  <a:sym typeface="Gill Sans"/>
                </a:rPr>
                <a:t>Summarizing various attributes using </a:t>
              </a:r>
              <a:r>
                <a:rPr lang="en-US" sz="1350" dirty="0" err="1">
                  <a:solidFill>
                    <a:schemeClr val="accent6"/>
                  </a:solidFill>
                  <a:latin typeface="Gill Sans"/>
                  <a:sym typeface="Gill Sans"/>
                </a:rPr>
                <a:t>Pymongo</a:t>
              </a:r>
              <a:r>
                <a:rPr lang="en-US" sz="1350" dirty="0">
                  <a:solidFill>
                    <a:schemeClr val="accent6"/>
                  </a:solidFill>
                  <a:latin typeface="Gill Sans"/>
                  <a:sym typeface="Gill Sans"/>
                </a:rPr>
                <a:t> methods for both numerical &amp; categorical columns</a:t>
              </a:r>
              <a:endParaRPr sz="1350" dirty="0">
                <a:solidFill>
                  <a:schemeClr val="accent6"/>
                </a:solidFill>
                <a:latin typeface="Gill Sans"/>
              </a:endParaRPr>
            </a:p>
          </p:txBody>
        </p:sp>
        <p:cxnSp>
          <p:nvCxnSpPr>
            <p:cNvPr id="295" name="Google Shape;295;p25"/>
            <p:cNvCxnSpPr/>
            <p:nvPr/>
          </p:nvCxnSpPr>
          <p:spPr>
            <a:xfrm>
              <a:off x="3589176" y="2188924"/>
              <a:ext cx="0" cy="318388"/>
            </a:xfrm>
            <a:prstGeom prst="straightConnector1">
              <a:avLst/>
            </a:prstGeom>
            <a:noFill/>
            <a:ln w="9525" cap="flat" cmpd="sng">
              <a:solidFill>
                <a:srgbClr val="8080AC"/>
              </a:solidFill>
              <a:prstDash val="dash"/>
              <a:miter lim="800000"/>
              <a:headEnd type="none" w="sm" len="sm"/>
              <a:tailEnd type="none" w="sm" len="sm"/>
            </a:ln>
          </p:spPr>
        </p:cxnSp>
        <p:sp>
          <p:nvSpPr>
            <p:cNvPr id="296" name="Google Shape;296;p25"/>
            <p:cNvSpPr/>
            <p:nvPr/>
          </p:nvSpPr>
          <p:spPr>
            <a:xfrm>
              <a:off x="3549378" y="2507313"/>
              <a:ext cx="79597" cy="79597"/>
            </a:xfrm>
            <a:prstGeom prst="ellipse">
              <a:avLst/>
            </a:prstGeom>
            <a:solidFill>
              <a:srgbClr val="8080AC"/>
            </a:solidFill>
            <a:ln w="12700" cap="flat" cmpd="sng">
              <a:solidFill>
                <a:schemeClr val="lt1"/>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297" name="Google Shape;297;p25"/>
            <p:cNvSpPr/>
            <p:nvPr/>
          </p:nvSpPr>
          <p:spPr>
            <a:xfrm>
              <a:off x="4567157" y="1688774"/>
              <a:ext cx="1955960" cy="602312"/>
            </a:xfrm>
            <a:prstGeom prst="rect">
              <a:avLst/>
            </a:prstGeom>
            <a:solidFill>
              <a:srgbClr val="605E99"/>
            </a:solidFill>
            <a:ln w="12700" cap="flat" cmpd="sng">
              <a:solidFill>
                <a:srgbClr val="605E99"/>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298" name="Google Shape;298;p25"/>
            <p:cNvSpPr txBox="1"/>
            <p:nvPr/>
          </p:nvSpPr>
          <p:spPr>
            <a:xfrm>
              <a:off x="4567157" y="1688774"/>
              <a:ext cx="1955960" cy="602312"/>
            </a:xfrm>
            <a:prstGeom prst="rect">
              <a:avLst/>
            </a:prstGeom>
            <a:noFill/>
            <a:ln>
              <a:noFill/>
            </a:ln>
          </p:spPr>
          <p:txBody>
            <a:bodyPr spcFirstLastPara="1" wrap="square" lIns="102863" tIns="102863" rIns="102863" bIns="102863" anchor="ctr" anchorCtr="1">
              <a:noAutofit/>
            </a:bodyPr>
            <a:lstStyle/>
            <a:p>
              <a:pPr algn="ctr">
                <a:lnSpc>
                  <a:spcPct val="90000"/>
                </a:lnSpc>
                <a:buClr>
                  <a:schemeClr val="lt1"/>
                </a:buClr>
                <a:buSzPts val="1800"/>
              </a:pPr>
              <a:r>
                <a:rPr lang="en-US" sz="1350" dirty="0">
                  <a:solidFill>
                    <a:schemeClr val="accent6"/>
                  </a:solidFill>
                  <a:latin typeface="Gill Sans"/>
                  <a:sym typeface="Gill Sans"/>
                </a:rPr>
                <a:t>Pre-Processing</a:t>
              </a:r>
              <a:endParaRPr sz="1350" dirty="0">
                <a:solidFill>
                  <a:schemeClr val="accent6"/>
                </a:solidFill>
                <a:latin typeface="Gill Sans"/>
              </a:endParaRPr>
            </a:p>
          </p:txBody>
        </p:sp>
        <p:sp>
          <p:nvSpPr>
            <p:cNvPr id="299" name="Google Shape;299;p25"/>
            <p:cNvSpPr/>
            <p:nvPr/>
          </p:nvSpPr>
          <p:spPr>
            <a:xfrm>
              <a:off x="3915170" y="0"/>
              <a:ext cx="3259934" cy="1392951"/>
            </a:xfrm>
            <a:prstGeom prst="rect">
              <a:avLst/>
            </a:prstGeom>
            <a:noFill/>
            <a:ln>
              <a:noFill/>
            </a:ln>
          </p:spPr>
          <p:txBody>
            <a:bodyPr spcFirstLastPara="1" wrap="square" lIns="68569" tIns="68569" rIns="68569" bIns="68569" anchor="ctr" anchorCtr="0">
              <a:noAutofit/>
            </a:bodyPr>
            <a:lstStyle/>
            <a:p>
              <a:endParaRPr sz="1050"/>
            </a:p>
          </p:txBody>
        </p:sp>
        <p:sp>
          <p:nvSpPr>
            <p:cNvPr id="300" name="Google Shape;300;p25"/>
            <p:cNvSpPr txBox="1"/>
            <p:nvPr/>
          </p:nvSpPr>
          <p:spPr>
            <a:xfrm>
              <a:off x="3915169" y="307107"/>
              <a:ext cx="3259935" cy="1233756"/>
            </a:xfrm>
            <a:prstGeom prst="rect">
              <a:avLst/>
            </a:prstGeom>
            <a:noFill/>
            <a:ln>
              <a:noFill/>
            </a:ln>
          </p:spPr>
          <p:txBody>
            <a:bodyPr spcFirstLastPara="1" wrap="square" lIns="0" tIns="0" rIns="0" bIns="102863" anchor="b" anchorCtr="1">
              <a:noAutofit/>
            </a:bodyPr>
            <a:lstStyle/>
            <a:p>
              <a:pPr algn="just">
                <a:lnSpc>
                  <a:spcPct val="90000"/>
                </a:lnSpc>
                <a:buClr>
                  <a:schemeClr val="lt1"/>
                </a:buClr>
                <a:buSzPts val="1800"/>
              </a:pPr>
              <a:r>
                <a:rPr lang="en-US" sz="1350" dirty="0">
                  <a:solidFill>
                    <a:schemeClr val="accent6"/>
                  </a:solidFill>
                  <a:latin typeface="Gill Sans"/>
                  <a:sym typeface="Gill Sans"/>
                </a:rPr>
                <a:t>Dropping irrelevant columns, treating null values. Post this columns are indexed, encoded &amp; vectorized into a feature column</a:t>
              </a:r>
              <a:endParaRPr sz="1350" dirty="0">
                <a:solidFill>
                  <a:schemeClr val="accent6"/>
                </a:solidFill>
                <a:latin typeface="Gill Sans"/>
                <a:sym typeface="Gill Sans"/>
              </a:endParaRPr>
            </a:p>
          </p:txBody>
        </p:sp>
        <p:cxnSp>
          <p:nvCxnSpPr>
            <p:cNvPr id="301" name="Google Shape;301;p25"/>
            <p:cNvCxnSpPr/>
            <p:nvPr/>
          </p:nvCxnSpPr>
          <p:spPr>
            <a:xfrm>
              <a:off x="5545137" y="1472548"/>
              <a:ext cx="0" cy="318388"/>
            </a:xfrm>
            <a:prstGeom prst="straightConnector1">
              <a:avLst/>
            </a:prstGeom>
            <a:noFill/>
            <a:ln w="9525" cap="flat" cmpd="sng">
              <a:solidFill>
                <a:srgbClr val="605E99"/>
              </a:solidFill>
              <a:prstDash val="dash"/>
              <a:miter lim="800000"/>
              <a:headEnd type="none" w="sm" len="sm"/>
              <a:tailEnd type="none" w="sm" len="sm"/>
            </a:ln>
          </p:spPr>
        </p:cxnSp>
        <p:sp>
          <p:nvSpPr>
            <p:cNvPr id="302" name="Google Shape;302;p25"/>
            <p:cNvSpPr/>
            <p:nvPr/>
          </p:nvSpPr>
          <p:spPr>
            <a:xfrm>
              <a:off x="5505338" y="1392951"/>
              <a:ext cx="79597" cy="79597"/>
            </a:xfrm>
            <a:prstGeom prst="ellipse">
              <a:avLst/>
            </a:prstGeom>
            <a:solidFill>
              <a:srgbClr val="605E99"/>
            </a:solidFill>
            <a:ln w="12700" cap="flat" cmpd="sng">
              <a:solidFill>
                <a:schemeClr val="lt1"/>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303" name="Google Shape;303;p25"/>
            <p:cNvSpPr/>
            <p:nvPr/>
          </p:nvSpPr>
          <p:spPr>
            <a:xfrm>
              <a:off x="6523117" y="1688774"/>
              <a:ext cx="1955960" cy="602312"/>
            </a:xfrm>
            <a:prstGeom prst="rect">
              <a:avLst/>
            </a:prstGeom>
            <a:solidFill>
              <a:srgbClr val="4B477A"/>
            </a:solidFill>
            <a:ln w="12700" cap="flat" cmpd="sng">
              <a:solidFill>
                <a:srgbClr val="4B477A"/>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304" name="Google Shape;304;p25"/>
            <p:cNvSpPr txBox="1"/>
            <p:nvPr/>
          </p:nvSpPr>
          <p:spPr>
            <a:xfrm>
              <a:off x="6523117" y="1688774"/>
              <a:ext cx="1955960" cy="602312"/>
            </a:xfrm>
            <a:prstGeom prst="rect">
              <a:avLst/>
            </a:prstGeom>
            <a:noFill/>
            <a:ln>
              <a:noFill/>
            </a:ln>
          </p:spPr>
          <p:txBody>
            <a:bodyPr spcFirstLastPara="1" wrap="square" lIns="102863" tIns="102863" rIns="102863" bIns="102863" anchor="ctr" anchorCtr="1">
              <a:noAutofit/>
            </a:bodyPr>
            <a:lstStyle/>
            <a:p>
              <a:pPr algn="ctr">
                <a:lnSpc>
                  <a:spcPct val="90000"/>
                </a:lnSpc>
                <a:buClr>
                  <a:schemeClr val="lt1"/>
                </a:buClr>
                <a:buSzPts val="1800"/>
              </a:pPr>
              <a:r>
                <a:rPr lang="en-US" sz="1350" dirty="0">
                  <a:solidFill>
                    <a:schemeClr val="accent6"/>
                  </a:solidFill>
                  <a:latin typeface="Gill Sans"/>
                  <a:sym typeface="Gill Sans"/>
                </a:rPr>
                <a:t>Pipelines &amp; Models</a:t>
              </a:r>
              <a:endParaRPr sz="1350" dirty="0">
                <a:solidFill>
                  <a:schemeClr val="accent6"/>
                </a:solidFill>
                <a:latin typeface="Gill Sans"/>
              </a:endParaRPr>
            </a:p>
          </p:txBody>
        </p:sp>
        <p:sp>
          <p:nvSpPr>
            <p:cNvPr id="305" name="Google Shape;305;p25"/>
            <p:cNvSpPr/>
            <p:nvPr/>
          </p:nvSpPr>
          <p:spPr>
            <a:xfrm>
              <a:off x="5871130" y="2586910"/>
              <a:ext cx="3259934" cy="1392951"/>
            </a:xfrm>
            <a:prstGeom prst="rect">
              <a:avLst/>
            </a:prstGeom>
            <a:noFill/>
            <a:ln>
              <a:noFill/>
            </a:ln>
          </p:spPr>
          <p:txBody>
            <a:bodyPr spcFirstLastPara="1" wrap="square" lIns="68569" tIns="68569" rIns="68569" bIns="68569" anchor="ctr" anchorCtr="0">
              <a:noAutofit/>
            </a:bodyPr>
            <a:lstStyle/>
            <a:p>
              <a:endParaRPr sz="1050"/>
            </a:p>
          </p:txBody>
        </p:sp>
        <p:sp>
          <p:nvSpPr>
            <p:cNvPr id="306" name="Google Shape;306;p25"/>
            <p:cNvSpPr txBox="1"/>
            <p:nvPr/>
          </p:nvSpPr>
          <p:spPr>
            <a:xfrm>
              <a:off x="5871130" y="2586910"/>
              <a:ext cx="4334497" cy="1392951"/>
            </a:xfrm>
            <a:prstGeom prst="rect">
              <a:avLst/>
            </a:prstGeom>
            <a:noFill/>
            <a:ln>
              <a:noFill/>
            </a:ln>
          </p:spPr>
          <p:txBody>
            <a:bodyPr spcFirstLastPara="1" wrap="square" lIns="0" tIns="102863" rIns="0" bIns="0" anchor="t" anchorCtr="1">
              <a:noAutofit/>
            </a:bodyPr>
            <a:lstStyle/>
            <a:p>
              <a:pPr algn="just">
                <a:lnSpc>
                  <a:spcPct val="90000"/>
                </a:lnSpc>
                <a:buClr>
                  <a:schemeClr val="lt1"/>
                </a:buClr>
                <a:buSzPts val="1800"/>
              </a:pPr>
              <a:r>
                <a:rPr lang="en-US" sz="1350" dirty="0">
                  <a:solidFill>
                    <a:schemeClr val="accent6"/>
                  </a:solidFill>
                  <a:latin typeface="Gill Sans"/>
                  <a:sym typeface="Gill Sans"/>
                </a:rPr>
                <a:t>Pipelines built using Pipelines module from </a:t>
              </a:r>
              <a:r>
                <a:rPr lang="en-US" sz="1350" dirty="0" err="1">
                  <a:solidFill>
                    <a:schemeClr val="accent6"/>
                  </a:solidFill>
                  <a:latin typeface="Gill Sans"/>
                  <a:sym typeface="Gill Sans"/>
                </a:rPr>
                <a:t>Mllib</a:t>
              </a:r>
              <a:r>
                <a:rPr lang="en-US" sz="1350" dirty="0">
                  <a:solidFill>
                    <a:schemeClr val="accent6"/>
                  </a:solidFill>
                  <a:latin typeface="Gill Sans"/>
                  <a:sym typeface="Gill Sans"/>
                </a:rPr>
                <a:t> in </a:t>
              </a:r>
              <a:r>
                <a:rPr lang="en-US" sz="1350" dirty="0" err="1">
                  <a:solidFill>
                    <a:schemeClr val="accent6"/>
                  </a:solidFill>
                  <a:latin typeface="Gill Sans"/>
                  <a:sym typeface="Gill Sans"/>
                </a:rPr>
                <a:t>Pyspark</a:t>
              </a:r>
              <a:r>
                <a:rPr lang="en-US" sz="1350" dirty="0">
                  <a:solidFill>
                    <a:schemeClr val="accent6"/>
                  </a:solidFill>
                  <a:latin typeface="Gill Sans"/>
                  <a:sym typeface="Gill Sans"/>
                </a:rPr>
                <a:t> for indexing, vectorizing </a:t>
              </a:r>
              <a:r>
                <a:rPr lang="en-US" sz="1350" dirty="0" err="1">
                  <a:solidFill>
                    <a:schemeClr val="accent6"/>
                  </a:solidFill>
                  <a:latin typeface="Gill Sans"/>
                  <a:sym typeface="Gill Sans"/>
                </a:rPr>
                <a:t>etc</a:t>
              </a:r>
              <a:r>
                <a:rPr lang="en-US" sz="1350" dirty="0">
                  <a:solidFill>
                    <a:schemeClr val="accent6"/>
                  </a:solidFill>
                  <a:latin typeface="Gill Sans"/>
                  <a:sym typeface="Gill Sans"/>
                </a:rPr>
                <a:t> apart from models(train, test &amp; evaluate</a:t>
              </a:r>
              <a:endParaRPr sz="1350" dirty="0">
                <a:solidFill>
                  <a:schemeClr val="accent6"/>
                </a:solidFill>
                <a:latin typeface="Gill Sans"/>
                <a:sym typeface="Gill Sans"/>
              </a:endParaRPr>
            </a:p>
          </p:txBody>
        </p:sp>
        <p:cxnSp>
          <p:nvCxnSpPr>
            <p:cNvPr id="307" name="Google Shape;307;p25"/>
            <p:cNvCxnSpPr/>
            <p:nvPr/>
          </p:nvCxnSpPr>
          <p:spPr>
            <a:xfrm>
              <a:off x="7501098" y="2188924"/>
              <a:ext cx="0" cy="318388"/>
            </a:xfrm>
            <a:prstGeom prst="straightConnector1">
              <a:avLst/>
            </a:prstGeom>
            <a:noFill/>
            <a:ln w="9525" cap="flat" cmpd="sng">
              <a:solidFill>
                <a:srgbClr val="4B477A"/>
              </a:solidFill>
              <a:prstDash val="dash"/>
              <a:miter lim="800000"/>
              <a:headEnd type="none" w="sm" len="sm"/>
              <a:tailEnd type="none" w="sm" len="sm"/>
            </a:ln>
          </p:spPr>
        </p:cxnSp>
        <p:sp>
          <p:nvSpPr>
            <p:cNvPr id="308" name="Google Shape;308;p25"/>
            <p:cNvSpPr/>
            <p:nvPr/>
          </p:nvSpPr>
          <p:spPr>
            <a:xfrm>
              <a:off x="7461299" y="2507313"/>
              <a:ext cx="79597" cy="79597"/>
            </a:xfrm>
            <a:prstGeom prst="ellipse">
              <a:avLst/>
            </a:prstGeom>
            <a:solidFill>
              <a:srgbClr val="4B477A"/>
            </a:solidFill>
            <a:ln w="12700" cap="flat" cmpd="sng">
              <a:solidFill>
                <a:schemeClr val="lt1"/>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309" name="Google Shape;309;p25"/>
            <p:cNvSpPr/>
            <p:nvPr/>
          </p:nvSpPr>
          <p:spPr>
            <a:xfrm rot="5400000">
              <a:off x="9146571" y="1011950"/>
              <a:ext cx="620973" cy="1955960"/>
            </a:xfrm>
            <a:prstGeom prst="round2SameRect">
              <a:avLst>
                <a:gd name="adj1" fmla="val 16667"/>
                <a:gd name="adj2" fmla="val 0"/>
              </a:avLst>
            </a:prstGeom>
            <a:solidFill>
              <a:srgbClr val="36325A"/>
            </a:solidFill>
            <a:ln w="12700" cap="flat" cmpd="sng">
              <a:solidFill>
                <a:srgbClr val="36325A"/>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310" name="Google Shape;310;p25"/>
            <p:cNvSpPr txBox="1"/>
            <p:nvPr/>
          </p:nvSpPr>
          <p:spPr>
            <a:xfrm>
              <a:off x="8435175" y="1710168"/>
              <a:ext cx="1925646" cy="560347"/>
            </a:xfrm>
            <a:prstGeom prst="rect">
              <a:avLst/>
            </a:prstGeom>
            <a:noFill/>
            <a:ln>
              <a:noFill/>
            </a:ln>
          </p:spPr>
          <p:txBody>
            <a:bodyPr spcFirstLastPara="1" wrap="square" lIns="102863" tIns="102863" rIns="102863" bIns="102863" anchor="ctr" anchorCtr="1">
              <a:noAutofit/>
            </a:bodyPr>
            <a:lstStyle/>
            <a:p>
              <a:pPr algn="ctr">
                <a:lnSpc>
                  <a:spcPct val="90000"/>
                </a:lnSpc>
                <a:buClr>
                  <a:schemeClr val="lt1"/>
                </a:buClr>
                <a:buSzPts val="1800"/>
              </a:pPr>
              <a:r>
                <a:rPr lang="en-US" sz="1350" dirty="0">
                  <a:solidFill>
                    <a:schemeClr val="accent6"/>
                  </a:solidFill>
                  <a:latin typeface="Gill Sans"/>
                  <a:ea typeface="Gill Sans"/>
                  <a:cs typeface="Gill Sans"/>
                  <a:sym typeface="Gill Sans"/>
                </a:rPr>
                <a:t>Interpretation</a:t>
              </a:r>
              <a:endParaRPr sz="1050" dirty="0">
                <a:solidFill>
                  <a:schemeClr val="accent6"/>
                </a:solidFill>
              </a:endParaRPr>
            </a:p>
          </p:txBody>
        </p:sp>
        <p:sp>
          <p:nvSpPr>
            <p:cNvPr id="311" name="Google Shape;311;p25"/>
            <p:cNvSpPr/>
            <p:nvPr/>
          </p:nvSpPr>
          <p:spPr>
            <a:xfrm>
              <a:off x="7827091" y="0"/>
              <a:ext cx="3259934" cy="1392951"/>
            </a:xfrm>
            <a:prstGeom prst="rect">
              <a:avLst/>
            </a:prstGeom>
            <a:noFill/>
            <a:ln>
              <a:noFill/>
            </a:ln>
          </p:spPr>
          <p:txBody>
            <a:bodyPr spcFirstLastPara="1" wrap="square" lIns="68569" tIns="68569" rIns="68569" bIns="68569" anchor="ctr" anchorCtr="0">
              <a:noAutofit/>
            </a:bodyPr>
            <a:lstStyle/>
            <a:p>
              <a:endParaRPr sz="1050"/>
            </a:p>
          </p:txBody>
        </p:sp>
        <p:sp>
          <p:nvSpPr>
            <p:cNvPr id="312" name="Google Shape;312;p25"/>
            <p:cNvSpPr txBox="1"/>
            <p:nvPr/>
          </p:nvSpPr>
          <p:spPr>
            <a:xfrm>
              <a:off x="7354269" y="101005"/>
              <a:ext cx="3598608" cy="1205167"/>
            </a:xfrm>
            <a:prstGeom prst="rect">
              <a:avLst/>
            </a:prstGeom>
            <a:noFill/>
            <a:ln>
              <a:noFill/>
            </a:ln>
          </p:spPr>
          <p:txBody>
            <a:bodyPr spcFirstLastPara="1" wrap="square" lIns="0" tIns="0" rIns="0" bIns="102863" anchor="b" anchorCtr="1">
              <a:noAutofit/>
            </a:bodyPr>
            <a:lstStyle/>
            <a:p>
              <a:pPr algn="just">
                <a:lnSpc>
                  <a:spcPct val="90000"/>
                </a:lnSpc>
                <a:buClr>
                  <a:schemeClr val="lt1"/>
                </a:buClr>
                <a:buSzPts val="1800"/>
              </a:pPr>
              <a:r>
                <a:rPr lang="en-US" sz="1350" dirty="0">
                  <a:solidFill>
                    <a:schemeClr val="accent6"/>
                  </a:solidFill>
                  <a:latin typeface="Gill Sans"/>
                  <a:sym typeface="Gill Sans"/>
                </a:rPr>
                <a:t>The accuracy is evaluated is compared for both models and any observations regarding the model (fit, bias, variance) interpreted</a:t>
              </a:r>
              <a:endParaRPr sz="1350" dirty="0">
                <a:solidFill>
                  <a:schemeClr val="accent6"/>
                </a:solidFill>
                <a:latin typeface="Gill Sans"/>
                <a:sym typeface="Gill Sans"/>
              </a:endParaRPr>
            </a:p>
          </p:txBody>
        </p:sp>
        <p:cxnSp>
          <p:nvCxnSpPr>
            <p:cNvPr id="313" name="Google Shape;313;p25"/>
            <p:cNvCxnSpPr/>
            <p:nvPr/>
          </p:nvCxnSpPr>
          <p:spPr>
            <a:xfrm>
              <a:off x="9457058" y="1472548"/>
              <a:ext cx="0" cy="318388"/>
            </a:xfrm>
            <a:prstGeom prst="straightConnector1">
              <a:avLst/>
            </a:prstGeom>
            <a:noFill/>
            <a:ln w="9525" cap="flat" cmpd="sng">
              <a:solidFill>
                <a:srgbClr val="36325A"/>
              </a:solidFill>
              <a:prstDash val="dash"/>
              <a:miter lim="800000"/>
              <a:headEnd type="none" w="sm" len="sm"/>
              <a:tailEnd type="none" w="sm" len="sm"/>
            </a:ln>
          </p:spPr>
        </p:cxnSp>
        <p:sp>
          <p:nvSpPr>
            <p:cNvPr id="314" name="Google Shape;314;p25"/>
            <p:cNvSpPr/>
            <p:nvPr/>
          </p:nvSpPr>
          <p:spPr>
            <a:xfrm>
              <a:off x="9417260" y="1392951"/>
              <a:ext cx="79597" cy="79597"/>
            </a:xfrm>
            <a:prstGeom prst="ellipse">
              <a:avLst/>
            </a:prstGeom>
            <a:solidFill>
              <a:srgbClr val="36325A"/>
            </a:solidFill>
            <a:ln w="12700" cap="flat" cmpd="sng">
              <a:solidFill>
                <a:schemeClr val="lt1"/>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grpSp>
      <p:sp>
        <p:nvSpPr>
          <p:cNvPr id="315" name="Google Shape;315;p25"/>
          <p:cNvSpPr txBox="1">
            <a:spLocks noGrp="1"/>
          </p:cNvSpPr>
          <p:nvPr>
            <p:ph type="sldNum" idx="12"/>
          </p:nvPr>
        </p:nvSpPr>
        <p:spPr>
          <a:xfrm>
            <a:off x="7461647" y="4880409"/>
            <a:ext cx="1269206" cy="115416"/>
          </a:xfrm>
          <a:prstGeom prst="rect">
            <a:avLst/>
          </a:prstGeom>
          <a:noFill/>
          <a:ln>
            <a:noFill/>
          </a:ln>
        </p:spPr>
        <p:txBody>
          <a:bodyPr spcFirstLastPara="1" wrap="square" lIns="0" tIns="0" rIns="0" bIns="0" anchor="ctr" anchorCtr="0">
            <a:noAutofit/>
          </a:bodyPr>
          <a:lstStyle/>
          <a:p>
            <a:fld id="{00000000-1234-1234-1234-123412341234}" type="slidenum">
              <a:rPr lang="en-US"/>
              <a:pPr/>
              <a:t>9</a:t>
            </a:fld>
            <a:endParaRPr/>
          </a:p>
        </p:txBody>
      </p:sp>
    </p:spTree>
  </p:cSld>
  <p:clrMapOvr>
    <a:masterClrMapping/>
  </p:clrMapOvr>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1004</Words>
  <Application>Microsoft Office PowerPoint</Application>
  <PresentationFormat>On-screen Show (16:9)</PresentationFormat>
  <Paragraphs>85</Paragraphs>
  <Slides>12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Righteous</vt:lpstr>
      <vt:lpstr>Times New Roman</vt:lpstr>
      <vt:lpstr>Sitka Small Semibold</vt:lpstr>
      <vt:lpstr>Arial</vt:lpstr>
      <vt:lpstr>Play</vt:lpstr>
      <vt:lpstr>Spartan</vt:lpstr>
      <vt:lpstr>Bebas Neue</vt:lpstr>
      <vt:lpstr>Gill Sans</vt:lpstr>
      <vt:lpstr>Wingdings</vt:lpstr>
      <vt:lpstr>inherit</vt:lpstr>
      <vt:lpstr>Data Science Company Profile by Slidesgo</vt:lpstr>
      <vt:lpstr>Ripples of Precision: Crafting a Crystal-Clear Tomorrow with an AI-powered Water Quality Classification Mode</vt:lpstr>
      <vt:lpstr>CONTENTS</vt:lpstr>
      <vt:lpstr>The "Water Quality Classification Model" project aims to develop a precise machine learning model for accurate classification, enabling early detection of contaminants and timely intervention. The system will integrate predictive analytics for forecasting, feature a user-friendly interface, and establish real-time monitoring for continuous assessment. Spatial analysis will identify regional patterns, and diverse data sources will enhance accuracy. The model will be flexible and customizable for different environments, aligning with regulatory standards through collaboration with authorities. Educational outreach will raise community awareness, and continuous improvement mechanisms will ensure responsiveness to user feedback. The project also explores cost-effective solutions, aiming for broad accessibility and sustainable water management practices.</vt:lpstr>
      <vt:lpstr>Introduction</vt:lpstr>
      <vt:lpstr>Why is this problem useful</vt:lpstr>
      <vt:lpstr>Data understanding </vt:lpstr>
      <vt:lpstr>Data loaded into collections using pymongo for directly storing it in the cloud/local database Basic EDA performed using various commands  </vt:lpstr>
      <vt:lpstr>EDA</vt:lpstr>
      <vt:lpstr>Flow</vt:lpstr>
      <vt:lpstr>PowerPoint Presentation</vt:lpstr>
      <vt:lpstr>Achievments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Ripples of Precision: Crafting a Crystal-Clear Tomorrow with an AI-powered Water Quality Classification Mode</dc:title>
  <dc:creator>Soumyajit Biswas</dc:creator>
  <cp:lastModifiedBy>Soumyajit Biswas</cp:lastModifiedBy>
  <cp:revision>4</cp:revision>
  <dcterms:modified xsi:type="dcterms:W3CDTF">2024-01-07T19:26:55Z</dcterms:modified>
</cp:coreProperties>
</file>